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53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54.xml" ContentType="application/vnd.openxmlformats-officedocument.presentationml.slide+xml"/>
  <Override PartName="/ppt/slides/slide45.xml" ContentType="application/vnd.openxmlformats-officedocument.presentationml.slide+xml"/>
  <Override PartName="/ppt/slides/slide47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3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75" r:id="rId31"/>
    <p:sldId id="327" r:id="rId32"/>
    <p:sldId id="328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17" r:id="rId62"/>
    <p:sldId id="318" r:id="rId63"/>
    <p:sldId id="320" r:id="rId64"/>
    <p:sldId id="321" r:id="rId65"/>
    <p:sldId id="322" r:id="rId66"/>
    <p:sldId id="338" r:id="rId67"/>
    <p:sldId id="323" r:id="rId68"/>
    <p:sldId id="324" r:id="rId69"/>
    <p:sldId id="325" r:id="rId70"/>
    <p:sldId id="339" r:id="rId7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2541"/>
  </p:normalViewPr>
  <p:slideViewPr>
    <p:cSldViewPr>
      <p:cViewPr varScale="1">
        <p:scale>
          <a:sx n="54" d="100"/>
          <a:sy n="54" d="100"/>
        </p:scale>
        <p:origin x="132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78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10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70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150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779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10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9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72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668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6797" y="1495120"/>
            <a:ext cx="715040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39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67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3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89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09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37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58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38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27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203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paghetti_code" TargetMode="External"/><Relationship Id="rId2" Type="http://schemas.openxmlformats.org/officeDocument/2006/relationships/hyperlink" Target="http://en.wikipedia.org/wiki/Software_opti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Vaporwar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developerworks/rational/library/edge/08/feb08/lines_barnes_holmes_ambler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yagebeely.blogspot.in/2008_08_01_archive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sionone.com/Agile101/Agile_Benefits.asp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2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estingthefuture.net/page/2/" TargetMode="External"/><Relationship Id="rId5" Type="http://schemas.openxmlformats.org/officeDocument/2006/relationships/hyperlink" Target="http://www.bigvisible.com/2009/12/taking-agile-beyond-faster/" TargetMode="External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hesamerowdycrowd.wordpress.com/2011/12/26/a-moment-of-our-tim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mula.com/lean-history-and-timeline-toyota-production-system/5993/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nantachit.exteen.com/20120131/muda-muri-mura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andkanban.wordpress.com/2011/03/22/lean-is-about-eliminating-waste-right/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tabilo-boss/93136022/sizes/o/in/photostrea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rossdawsonblog.com/weblog/archives/2009/05/rapid_turnover.html" TargetMode="Externa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ppendieck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mplifiedanalytics.com/2011/07/musing-on-difference-between-successful-product-innovatio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ickblack.org/2009/10/how-brand-trust-affects-new-products.html" TargetMode="External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yota-global.com/company/vision_philosophy/toyota_production_system/just-in-time.html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yota-global.com/company/vision_philosophy/toyota_production_system/just-in-time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finance.groups.yahoo.com/group/kanbandev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orak.com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0.png"/><Relationship Id="rId10" Type="http://schemas.openxmlformats.org/officeDocument/2006/relationships/hyperlink" Target="http://www.torak.com/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://www.torak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hyperlink" Target="http://www.torak.com/" TargetMode="External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hyperlink" Target="https://leanandkanban.files.wordpress.com/2009/04/kanban-for-software-engineering-apr-242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viniciusvacanti.com/2011/12/12/when-do-you-throw-in-the-towel-on-your-struggling-project/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rewcrawfordapps.com/2.0/the-agility-of-small-teams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loanreview.mit.edu/the-magazine/2009-summer/50412/how-to-manage-virtual-teams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jkoelewijn.com/wp/2011/06/30/is-team-productivity-a-responsibility-of-the-product-owner/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butunclebob.com/ArticleS.TimOttinger.SoonerNotFaster" TargetMode="External"/><Relationship Id="rId7" Type="http://schemas.openxmlformats.org/officeDocument/2006/relationships/hyperlink" Target="http://codebetter.com/darrellnorton/2005/02/02/lean-software-development-overview/" TargetMode="External"/><Relationship Id="rId2" Type="http://schemas.openxmlformats.org/officeDocument/2006/relationships/hyperlink" Target="http://butunclebob.com/ArticleS.TimOttinger.More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nube.com/docs/Intro_to_Agile.pdf" TargetMode="External"/><Relationship Id="rId5" Type="http://schemas.openxmlformats.org/officeDocument/2006/relationships/hyperlink" Target="http://www.toyota-global.com/company/vision_philosophy/toyota_production_system/just-in-time.html" TargetMode="External"/><Relationship Id="rId4" Type="http://schemas.openxmlformats.org/officeDocument/2006/relationships/hyperlink" Target="http://www.toyota-global.com/company/vision_philosophy/toyota_production_system/jidoka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tremeprogramming.org/" TargetMode="External"/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inance.groups.yahoo.com/group/kanbandev/" TargetMode="External"/><Relationship Id="rId4" Type="http://schemas.openxmlformats.org/officeDocument/2006/relationships/hyperlink" Target="http://xprogramming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dsger_Dijkstra" TargetMode="External"/><Relationship Id="rId2" Type="http://schemas.openxmlformats.org/officeDocument/2006/relationships/hyperlink" Target="http://en.wikipedia.org/wiki/Software_crisi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96797" y="569466"/>
            <a:ext cx="6470803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735">
              <a:lnSpc>
                <a:spcPct val="100000"/>
              </a:lnSpc>
              <a:spcBef>
                <a:spcPts val="100"/>
              </a:spcBef>
              <a:tabLst>
                <a:tab pos="4364355" algn="l"/>
              </a:tabLst>
            </a:pPr>
            <a:r>
              <a:rPr dirty="0"/>
              <a:t>Agile and	</a:t>
            </a:r>
            <a:r>
              <a:rPr spc="-5" dirty="0"/>
              <a:t>Lean  </a:t>
            </a:r>
            <a:r>
              <a:rPr spc="-25" dirty="0"/>
              <a:t>Software</a:t>
            </a:r>
            <a:r>
              <a:rPr spc="-45" dirty="0"/>
              <a:t> </a:t>
            </a:r>
            <a:r>
              <a:rPr spc="-15" dirty="0"/>
              <a:t>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169" y="274422"/>
            <a:ext cx="538543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Software</a:t>
            </a:r>
            <a:r>
              <a:rPr sz="4400" spc="-75" dirty="0"/>
              <a:t> </a:t>
            </a:r>
            <a:r>
              <a:rPr sz="4400" spc="-5" dirty="0"/>
              <a:t>Crisis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428115"/>
            <a:ext cx="7733665" cy="480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019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causes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crisis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linked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overall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complexity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hardware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and the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software  development process.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crisis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manifested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itself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several </a:t>
            </a:r>
            <a:r>
              <a:rPr sz="2800" spc="-30" dirty="0">
                <a:solidFill>
                  <a:srgbClr val="FFFFFF"/>
                </a:solidFill>
                <a:latin typeface="Carlito"/>
                <a:cs typeface="Carlito"/>
              </a:rPr>
              <a:t>ways: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Projects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over-budget.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Projects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over-time.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Software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was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very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inefficient.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of low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quality.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often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did not meet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 requirements.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Projects 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were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unmanageable 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and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code difficult 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to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 maintain.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Software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was never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delivered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641" y="271094"/>
            <a:ext cx="4222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and the</a:t>
            </a:r>
            <a:r>
              <a:rPr sz="4400" spc="-80" dirty="0"/>
              <a:t> </a:t>
            </a:r>
            <a:r>
              <a:rPr sz="4400" spc="-5" dirty="0"/>
              <a:t>response?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96977" y="1483994"/>
            <a:ext cx="2261870" cy="1651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8298" y="1471294"/>
            <a:ext cx="2043429" cy="1658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64832" y="1472057"/>
            <a:ext cx="2249170" cy="1651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8817" y="3337788"/>
            <a:ext cx="1382268" cy="1036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9510" y="3337788"/>
            <a:ext cx="1965706" cy="10367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2019" y="3337788"/>
            <a:ext cx="2591816" cy="1036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68420" y="4549914"/>
            <a:ext cx="1229893" cy="8455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1035" y="4549914"/>
            <a:ext cx="1084694" cy="8455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5216" y="4549914"/>
            <a:ext cx="1409191" cy="8455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6988" y="1471294"/>
            <a:ext cx="1673606" cy="1658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9980" y="5887313"/>
            <a:ext cx="7718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FFFFFF"/>
                </a:solidFill>
                <a:latin typeface="Carlito"/>
                <a:cs typeface="Carlito"/>
              </a:rPr>
              <a:t>Frameworks, </a:t>
            </a:r>
            <a:r>
              <a:rPr sz="3600" spc="-15" dirty="0">
                <a:solidFill>
                  <a:srgbClr val="FFFFFF"/>
                </a:solidFill>
                <a:latin typeface="Carlito"/>
                <a:cs typeface="Carlito"/>
              </a:rPr>
              <a:t>Standards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rlito"/>
                <a:cs typeface="Carlito"/>
              </a:rPr>
              <a:t>Certifications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926" y="271094"/>
            <a:ext cx="6923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95" dirty="0">
                <a:latin typeface="Arial"/>
                <a:cs typeface="Arial"/>
              </a:rPr>
              <a:t>…and </a:t>
            </a:r>
            <a:r>
              <a:rPr sz="4400" spc="-45" dirty="0">
                <a:latin typeface="Arial"/>
                <a:cs typeface="Arial"/>
              </a:rPr>
              <a:t>the </a:t>
            </a:r>
            <a:r>
              <a:rPr sz="4400" spc="-260" dirty="0">
                <a:latin typeface="Arial"/>
                <a:cs typeface="Arial"/>
              </a:rPr>
              <a:t>result?…good</a:t>
            </a:r>
            <a:r>
              <a:rPr sz="4400" spc="-220" dirty="0">
                <a:latin typeface="Arial"/>
                <a:cs typeface="Arial"/>
              </a:rPr>
              <a:t> </a:t>
            </a:r>
            <a:r>
              <a:rPr sz="4400" spc="-285" dirty="0">
                <a:latin typeface="Arial"/>
                <a:cs typeface="Arial"/>
              </a:rPr>
              <a:t>start…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454" y="1564639"/>
            <a:ext cx="4150867" cy="2419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093" y="4098112"/>
            <a:ext cx="4154932" cy="2385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7348" y="1564639"/>
            <a:ext cx="4045585" cy="2419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7348" y="4098112"/>
            <a:ext cx="4045585" cy="2385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897" y="271094"/>
            <a:ext cx="3933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0" dirty="0">
                <a:latin typeface="Arial"/>
                <a:cs typeface="Arial"/>
              </a:rPr>
              <a:t>…but </a:t>
            </a:r>
            <a:r>
              <a:rPr sz="4400" spc="-80" dirty="0">
                <a:latin typeface="Arial"/>
                <a:cs typeface="Arial"/>
              </a:rPr>
              <a:t>poor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55" dirty="0">
                <a:latin typeface="Arial"/>
                <a:cs typeface="Arial"/>
              </a:rPr>
              <a:t>finish!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373" y="1511935"/>
            <a:ext cx="4264533" cy="2426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9065" y="1511935"/>
            <a:ext cx="4157599" cy="2411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9065" y="4140543"/>
            <a:ext cx="4157599" cy="2526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373" y="4140543"/>
            <a:ext cx="4264533" cy="2526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2870" y="271094"/>
            <a:ext cx="2259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W</a:t>
            </a:r>
            <a:r>
              <a:rPr sz="4400" spc="-75" dirty="0"/>
              <a:t>h</a:t>
            </a:r>
            <a:r>
              <a:rPr sz="4400" dirty="0"/>
              <a:t>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531" y="1333627"/>
            <a:ext cx="8437880" cy="53047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223520">
              <a:lnSpc>
                <a:spcPct val="80000"/>
              </a:lnSpc>
              <a:spcBef>
                <a:spcPts val="890"/>
              </a:spcBef>
            </a:pP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300" spc="-35" dirty="0">
                <a:solidFill>
                  <a:srgbClr val="FFFFFF"/>
                </a:solidFill>
                <a:latin typeface="Carlito"/>
                <a:cs typeface="Carlito"/>
              </a:rPr>
              <a:t>World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had changed! </a:t>
            </a:r>
            <a:r>
              <a:rPr sz="33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increasingly 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became </a:t>
            </a:r>
            <a:r>
              <a:rPr sz="3300" spc="-15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business-critical,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300" spc="-20" dirty="0">
                <a:solidFill>
                  <a:srgbClr val="FFFFFF"/>
                </a:solidFill>
                <a:latin typeface="Carlito"/>
                <a:cs typeface="Carlito"/>
              </a:rPr>
              <a:t>delays, cost 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overruns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poor quality </a:t>
            </a:r>
            <a:r>
              <a:rPr sz="3300" spc="-20" dirty="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significantly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less 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acceptable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Carlito"/>
                <a:cs typeface="Carlito"/>
              </a:rPr>
              <a:t>before!</a:t>
            </a:r>
            <a:endParaRPr sz="3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Carlito"/>
              <a:cs typeface="Carlito"/>
            </a:endParaRPr>
          </a:p>
          <a:p>
            <a:pPr marL="354965" marR="5080" indent="-342900">
              <a:lnSpc>
                <a:spcPct val="8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900" spc="-10" dirty="0">
                <a:solidFill>
                  <a:srgbClr val="FF0000"/>
                </a:solidFill>
                <a:latin typeface="Carlito"/>
                <a:cs typeface="Carlito"/>
              </a:rPr>
              <a:t>Process: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Long-lead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development process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ineffective</a:t>
            </a:r>
            <a:r>
              <a:rPr sz="29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in  a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dynamic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global</a:t>
            </a:r>
            <a:r>
              <a:rPr sz="29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endParaRPr sz="2900">
              <a:latin typeface="Carlito"/>
              <a:cs typeface="Carlito"/>
            </a:endParaRPr>
          </a:p>
          <a:p>
            <a:pPr marL="354965" marR="790575" indent="-342900">
              <a:lnSpc>
                <a:spcPct val="80000"/>
              </a:lnSpc>
              <a:spcBef>
                <a:spcPts val="6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900" spc="-5" dirty="0">
                <a:solidFill>
                  <a:srgbClr val="FF0000"/>
                </a:solidFill>
                <a:latin typeface="Carlito"/>
                <a:cs typeface="Carlito"/>
              </a:rPr>
              <a:t>Management: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Command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900" spc="-20" dirty="0">
                <a:solidFill>
                  <a:srgbClr val="FFFFFF"/>
                </a:solidFill>
                <a:latin typeface="Carlito"/>
                <a:cs typeface="Carlito"/>
              </a:rPr>
              <a:t>control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model 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unsuitable </a:t>
            </a:r>
            <a:r>
              <a:rPr sz="29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900" spc="-20" dirty="0">
                <a:solidFill>
                  <a:srgbClr val="FFFFFF"/>
                </a:solidFill>
                <a:latin typeface="Carlito"/>
                <a:cs typeface="Carlito"/>
              </a:rPr>
              <a:t>fostering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collaboration required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solve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complex</a:t>
            </a:r>
            <a:r>
              <a:rPr sz="29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problems</a:t>
            </a:r>
            <a:endParaRPr sz="2900">
              <a:latin typeface="Carlito"/>
              <a:cs typeface="Carlito"/>
            </a:endParaRPr>
          </a:p>
          <a:p>
            <a:pPr marL="354965" marR="449580" indent="-342900" algn="just">
              <a:lnSpc>
                <a:spcPts val="2780"/>
              </a:lnSpc>
              <a:spcBef>
                <a:spcPts val="680"/>
              </a:spcBef>
              <a:buFont typeface="Arial"/>
              <a:buChar char="•"/>
              <a:tabLst>
                <a:tab pos="355600" algn="l"/>
              </a:tabLst>
            </a:pPr>
            <a:r>
              <a:rPr sz="2900" spc="-25" dirty="0">
                <a:solidFill>
                  <a:srgbClr val="FF0000"/>
                </a:solidFill>
                <a:latin typeface="Carlito"/>
                <a:cs typeface="Carlito"/>
              </a:rPr>
              <a:t>Technology: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Advancements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computers,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compiler  technology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debugging and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testing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tools</a:t>
            </a:r>
            <a:r>
              <a:rPr sz="29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greatly 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improved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economics of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29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2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220" rIns="0" bIns="0" rtlCol="0">
            <a:spAutoFit/>
          </a:bodyPr>
          <a:lstStyle/>
          <a:p>
            <a:pPr marL="2753360" marR="5080" indent="-265684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What </a:t>
            </a:r>
            <a:r>
              <a:rPr sz="4000" spc="-15" dirty="0"/>
              <a:t>is </a:t>
            </a:r>
            <a:r>
              <a:rPr sz="4000" spc="-5" dirty="0"/>
              <a:t>the </a:t>
            </a:r>
            <a:r>
              <a:rPr sz="4000" spc="-15" dirty="0"/>
              <a:t>most important </a:t>
            </a:r>
            <a:r>
              <a:rPr sz="4000" spc="-5" dirty="0"/>
              <a:t>part </a:t>
            </a:r>
            <a:r>
              <a:rPr sz="4000" spc="-10" dirty="0"/>
              <a:t>in </a:t>
            </a:r>
            <a:r>
              <a:rPr sz="4000" spc="-5" dirty="0"/>
              <a:t>these  </a:t>
            </a:r>
            <a:r>
              <a:rPr sz="4000" spc="-15" dirty="0"/>
              <a:t>two</a:t>
            </a:r>
            <a:r>
              <a:rPr sz="4000" spc="-10" dirty="0"/>
              <a:t> </a:t>
            </a:r>
            <a:r>
              <a:rPr sz="4000" spc="-5" dirty="0"/>
              <a:t>machines?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15236" y="4877180"/>
            <a:ext cx="6119495" cy="158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1080">
              <a:lnSpc>
                <a:spcPct val="100000"/>
              </a:lnSpc>
              <a:spcBef>
                <a:spcPts val="100"/>
              </a:spcBef>
            </a:pPr>
            <a:r>
              <a:rPr sz="5100" spc="-110" dirty="0">
                <a:solidFill>
                  <a:srgbClr val="FFFFFF"/>
                </a:solidFill>
                <a:latin typeface="Arial"/>
                <a:cs typeface="Arial"/>
              </a:rPr>
              <a:t>“The </a:t>
            </a:r>
            <a:r>
              <a:rPr sz="5100" spc="-120" dirty="0">
                <a:solidFill>
                  <a:srgbClr val="FFFFFF"/>
                </a:solidFill>
                <a:latin typeface="Arial"/>
                <a:cs typeface="Arial"/>
              </a:rPr>
              <a:t>Brakes!!!”  </a:t>
            </a:r>
            <a:r>
              <a:rPr sz="5100" spc="-345" dirty="0">
                <a:solidFill>
                  <a:srgbClr val="FFFFFF"/>
                </a:solidFill>
                <a:latin typeface="Arial"/>
                <a:cs typeface="Arial"/>
              </a:rPr>
              <a:t>They </a:t>
            </a:r>
            <a:r>
              <a:rPr sz="5100" dirty="0">
                <a:solidFill>
                  <a:srgbClr val="FFFFFF"/>
                </a:solidFill>
                <a:latin typeface="Arial"/>
                <a:cs typeface="Arial"/>
              </a:rPr>
              <a:t>let </a:t>
            </a:r>
            <a:r>
              <a:rPr sz="5100" spc="-204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5100" spc="-305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51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00" spc="-365" dirty="0">
                <a:solidFill>
                  <a:srgbClr val="FFFFFF"/>
                </a:solidFill>
                <a:latin typeface="Arial"/>
                <a:cs typeface="Arial"/>
              </a:rPr>
              <a:t>faster…</a:t>
            </a:r>
            <a:endParaRPr sz="5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8681" y="2191130"/>
            <a:ext cx="2640838" cy="2330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9485" y="1903476"/>
            <a:ext cx="4260469" cy="283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2560" y="271094"/>
            <a:ext cx="4740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Agility </a:t>
            </a:r>
            <a:r>
              <a:rPr sz="4400" spc="-10" dirty="0"/>
              <a:t>vs.</a:t>
            </a:r>
            <a:r>
              <a:rPr sz="4400" spc="-20" dirty="0"/>
              <a:t> </a:t>
            </a:r>
            <a:r>
              <a:rPr sz="4400" spc="-5" dirty="0"/>
              <a:t>Discipline?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02374" y="2330830"/>
            <a:ext cx="8689086" cy="277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36511"/>
            <a:ext cx="52768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http://www.ibm.com/developerworks/rational/library/edge/08/feb08/lines_barnes_holmes_ambler/</a:t>
            </a:r>
            <a:endParaRPr sz="100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2009E-A564-564D-8F78-3324C1DE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030" y="278714"/>
            <a:ext cx="7545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Advent </a:t>
            </a:r>
            <a:r>
              <a:rPr sz="3600" spc="-5" dirty="0"/>
              <a:t>of </a:t>
            </a:r>
            <a:r>
              <a:rPr sz="3600" dirty="0"/>
              <a:t>Agile and </a:t>
            </a:r>
            <a:r>
              <a:rPr sz="3600" spc="-5" dirty="0"/>
              <a:t>Lean</a:t>
            </a:r>
            <a:r>
              <a:rPr sz="3600" spc="-75" dirty="0"/>
              <a:t> </a:t>
            </a:r>
            <a:r>
              <a:rPr sz="3600" spc="-5" dirty="0"/>
              <a:t>Methodologies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386966"/>
            <a:ext cx="6071235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1970: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Royce </a:t>
            </a:r>
            <a:r>
              <a:rPr sz="1800" i="1" spc="-5" dirty="0">
                <a:solidFill>
                  <a:srgbClr val="FF0000"/>
                </a:solidFill>
                <a:latin typeface="Carlito"/>
                <a:cs typeface="Carlito"/>
              </a:rPr>
              <a:t>critiques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Waterfall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offers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improvement</a:t>
            </a:r>
            <a:r>
              <a:rPr sz="1800" spc="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ideas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1986: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Barry Boehm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proposes Spiral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1971: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Harlan Mills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proposes Incremental</a:t>
            </a:r>
            <a:r>
              <a:rPr sz="18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1987: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Cleanroom Software</a:t>
            </a:r>
            <a:r>
              <a:rPr sz="18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engineering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1991: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Sashimi Overlapping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Waterfall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Model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1992: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Crystal family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methodologies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1994:</a:t>
            </a:r>
            <a:r>
              <a:rPr sz="1800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DSDM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1995:</a:t>
            </a:r>
            <a:r>
              <a:rPr sz="18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Scrum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1996: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Rational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Unified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Process</a:t>
            </a:r>
            <a:r>
              <a:rPr sz="18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framework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1997: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Feature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Driven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1999: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Extreme Programming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Explained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8000"/>
                </a:solidFill>
                <a:latin typeface="Carlito"/>
                <a:cs typeface="Carlito"/>
              </a:rPr>
              <a:t>2001: </a:t>
            </a:r>
            <a:r>
              <a:rPr sz="1800" spc="-5" dirty="0">
                <a:solidFill>
                  <a:srgbClr val="008000"/>
                </a:solidFill>
                <a:latin typeface="Carlito"/>
                <a:cs typeface="Carlito"/>
              </a:rPr>
              <a:t>Agile </a:t>
            </a:r>
            <a:r>
              <a:rPr sz="1800" spc="-10" dirty="0">
                <a:solidFill>
                  <a:srgbClr val="008000"/>
                </a:solidFill>
                <a:latin typeface="Carlito"/>
                <a:cs typeface="Carlito"/>
              </a:rPr>
              <a:t>Manifesto </a:t>
            </a:r>
            <a:r>
              <a:rPr sz="1800" spc="-5" dirty="0">
                <a:solidFill>
                  <a:srgbClr val="008000"/>
                </a:solidFill>
                <a:latin typeface="Carlito"/>
                <a:cs typeface="Carlito"/>
              </a:rPr>
              <a:t>is</a:t>
            </a:r>
            <a:r>
              <a:rPr sz="1800" spc="2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8000"/>
                </a:solidFill>
                <a:latin typeface="Carlito"/>
                <a:cs typeface="Carlito"/>
              </a:rPr>
              <a:t>born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2003: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Lean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2005: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PM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Declaration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Interdependence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2007: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Kanban-based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engineering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2008: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Lean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2009: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Scrumban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00FF"/>
                </a:solidFill>
                <a:latin typeface="Carlito"/>
                <a:cs typeface="Carlito"/>
              </a:rPr>
              <a:t>20xx: </a:t>
            </a: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Something new </a:t>
            </a:r>
            <a:r>
              <a:rPr sz="1800" dirty="0">
                <a:solidFill>
                  <a:srgbClr val="0000FF"/>
                </a:solidFill>
                <a:latin typeface="Carlito"/>
                <a:cs typeface="Carlito"/>
              </a:rPr>
              <a:t>!?!</a:t>
            </a:r>
            <a:r>
              <a:rPr sz="1800" spc="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(hopefully!)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6212"/>
            <a:ext cx="9143999" cy="6322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274" y="271094"/>
            <a:ext cx="66871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What </a:t>
            </a:r>
            <a:r>
              <a:rPr sz="4400" dirty="0"/>
              <a:t>is agile </a:t>
            </a:r>
            <a:r>
              <a:rPr sz="4400" spc="-10" dirty="0"/>
              <a:t>really </a:t>
            </a:r>
            <a:r>
              <a:rPr sz="4400" dirty="0"/>
              <a:t>all</a:t>
            </a:r>
            <a:r>
              <a:rPr sz="4400" spc="-40" dirty="0"/>
              <a:t> </a:t>
            </a:r>
            <a:r>
              <a:rPr sz="4400" dirty="0"/>
              <a:t>about?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028825" y="3971925"/>
            <a:ext cx="2533650" cy="2505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21026" y="4808346"/>
            <a:ext cx="1362075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360680">
              <a:lnSpc>
                <a:spcPts val="2640"/>
              </a:lnSpc>
              <a:spcBef>
                <a:spcPts val="385"/>
              </a:spcBef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Agile  Businesses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5750" y="3028950"/>
            <a:ext cx="2095500" cy="2257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7140" y="3463544"/>
            <a:ext cx="976630" cy="13042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ct val="91500"/>
              </a:lnSpc>
              <a:spcBef>
                <a:spcPts val="28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Self-  o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aniz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ng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x-    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nc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ional  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Teams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2575" y="1609725"/>
            <a:ext cx="2190750" cy="2009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44395" y="2296795"/>
            <a:ext cx="1022985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17780">
              <a:lnSpc>
                <a:spcPts val="1970"/>
              </a:lnSpc>
              <a:spcBef>
                <a:spcPts val="32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Motivated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div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uals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657350"/>
            <a:ext cx="9046845" cy="4952365"/>
            <a:chOff x="0" y="1657350"/>
            <a:chExt cx="9046845" cy="4952365"/>
          </a:xfrm>
        </p:grpSpPr>
        <p:sp>
          <p:nvSpPr>
            <p:cNvPr id="10" name="object 10"/>
            <p:cNvSpPr/>
            <p:nvPr/>
          </p:nvSpPr>
          <p:spPr>
            <a:xfrm>
              <a:off x="3238500" y="3495675"/>
              <a:ext cx="1743075" cy="26384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876550"/>
              <a:ext cx="857250" cy="12858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7750" y="1657350"/>
              <a:ext cx="771525" cy="9810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25923" y="5227320"/>
              <a:ext cx="4320539" cy="13822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0576" y="5236464"/>
              <a:ext cx="3567683" cy="127406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75327" y="5253735"/>
              <a:ext cx="4222115" cy="1284605"/>
            </a:xfrm>
            <a:custGeom>
              <a:avLst/>
              <a:gdLst/>
              <a:ahLst/>
              <a:cxnLst/>
              <a:rect l="l" t="t" r="r" b="b"/>
              <a:pathLst>
                <a:path w="4222115" h="1284604">
                  <a:moveTo>
                    <a:pt x="4007612" y="0"/>
                  </a:moveTo>
                  <a:lnTo>
                    <a:pt x="866267" y="0"/>
                  </a:lnTo>
                  <a:lnTo>
                    <a:pt x="817183" y="5655"/>
                  </a:lnTo>
                  <a:lnTo>
                    <a:pt x="772135" y="21764"/>
                  </a:lnTo>
                  <a:lnTo>
                    <a:pt x="732402" y="47036"/>
                  </a:lnTo>
                  <a:lnTo>
                    <a:pt x="699268" y="80184"/>
                  </a:lnTo>
                  <a:lnTo>
                    <a:pt x="674013" y="119918"/>
                  </a:lnTo>
                  <a:lnTo>
                    <a:pt x="657921" y="164951"/>
                  </a:lnTo>
                  <a:lnTo>
                    <a:pt x="652272" y="213994"/>
                  </a:lnTo>
                  <a:lnTo>
                    <a:pt x="0" y="395592"/>
                  </a:lnTo>
                  <a:lnTo>
                    <a:pt x="652272" y="535038"/>
                  </a:lnTo>
                  <a:lnTo>
                    <a:pt x="652272" y="1070013"/>
                  </a:lnTo>
                  <a:lnTo>
                    <a:pt x="657921" y="1119080"/>
                  </a:lnTo>
                  <a:lnTo>
                    <a:pt x="674013" y="1164122"/>
                  </a:lnTo>
                  <a:lnTo>
                    <a:pt x="699268" y="1203856"/>
                  </a:lnTo>
                  <a:lnTo>
                    <a:pt x="732402" y="1236995"/>
                  </a:lnTo>
                  <a:lnTo>
                    <a:pt x="772135" y="1262257"/>
                  </a:lnTo>
                  <a:lnTo>
                    <a:pt x="817183" y="1278356"/>
                  </a:lnTo>
                  <a:lnTo>
                    <a:pt x="866267" y="1284008"/>
                  </a:lnTo>
                  <a:lnTo>
                    <a:pt x="4007612" y="1284008"/>
                  </a:lnTo>
                  <a:lnTo>
                    <a:pt x="4056695" y="1278356"/>
                  </a:lnTo>
                  <a:lnTo>
                    <a:pt x="4101743" y="1262257"/>
                  </a:lnTo>
                  <a:lnTo>
                    <a:pt x="4141476" y="1236995"/>
                  </a:lnTo>
                  <a:lnTo>
                    <a:pt x="4174610" y="1203856"/>
                  </a:lnTo>
                  <a:lnTo>
                    <a:pt x="4199865" y="1164122"/>
                  </a:lnTo>
                  <a:lnTo>
                    <a:pt x="4215957" y="1119080"/>
                  </a:lnTo>
                  <a:lnTo>
                    <a:pt x="4221607" y="1070013"/>
                  </a:lnTo>
                  <a:lnTo>
                    <a:pt x="4221607" y="213994"/>
                  </a:lnTo>
                  <a:lnTo>
                    <a:pt x="4215957" y="164951"/>
                  </a:lnTo>
                  <a:lnTo>
                    <a:pt x="4199865" y="119918"/>
                  </a:lnTo>
                  <a:lnTo>
                    <a:pt x="4174610" y="80184"/>
                  </a:lnTo>
                  <a:lnTo>
                    <a:pt x="4141476" y="47036"/>
                  </a:lnTo>
                  <a:lnTo>
                    <a:pt x="4101743" y="21764"/>
                  </a:lnTo>
                  <a:lnTo>
                    <a:pt x="4056695" y="5655"/>
                  </a:lnTo>
                  <a:lnTo>
                    <a:pt x="400761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75327" y="5253735"/>
              <a:ext cx="4222115" cy="1284605"/>
            </a:xfrm>
            <a:custGeom>
              <a:avLst/>
              <a:gdLst/>
              <a:ahLst/>
              <a:cxnLst/>
              <a:rect l="l" t="t" r="r" b="b"/>
              <a:pathLst>
                <a:path w="4222115" h="1284604">
                  <a:moveTo>
                    <a:pt x="652272" y="213994"/>
                  </a:moveTo>
                  <a:lnTo>
                    <a:pt x="657921" y="164951"/>
                  </a:lnTo>
                  <a:lnTo>
                    <a:pt x="674013" y="119918"/>
                  </a:lnTo>
                  <a:lnTo>
                    <a:pt x="699268" y="80184"/>
                  </a:lnTo>
                  <a:lnTo>
                    <a:pt x="732402" y="47036"/>
                  </a:lnTo>
                  <a:lnTo>
                    <a:pt x="772135" y="21764"/>
                  </a:lnTo>
                  <a:lnTo>
                    <a:pt x="817183" y="5655"/>
                  </a:lnTo>
                  <a:lnTo>
                    <a:pt x="866267" y="0"/>
                  </a:lnTo>
                  <a:lnTo>
                    <a:pt x="1247139" y="0"/>
                  </a:lnTo>
                  <a:lnTo>
                    <a:pt x="2139442" y="0"/>
                  </a:lnTo>
                  <a:lnTo>
                    <a:pt x="4007612" y="0"/>
                  </a:lnTo>
                  <a:lnTo>
                    <a:pt x="4056695" y="5655"/>
                  </a:lnTo>
                  <a:lnTo>
                    <a:pt x="4101743" y="21764"/>
                  </a:lnTo>
                  <a:lnTo>
                    <a:pt x="4141476" y="47036"/>
                  </a:lnTo>
                  <a:lnTo>
                    <a:pt x="4174610" y="80184"/>
                  </a:lnTo>
                  <a:lnTo>
                    <a:pt x="4199865" y="119918"/>
                  </a:lnTo>
                  <a:lnTo>
                    <a:pt x="4215957" y="164951"/>
                  </a:lnTo>
                  <a:lnTo>
                    <a:pt x="4221607" y="213994"/>
                  </a:lnTo>
                  <a:lnTo>
                    <a:pt x="4221607" y="535038"/>
                  </a:lnTo>
                  <a:lnTo>
                    <a:pt x="4221607" y="1070013"/>
                  </a:lnTo>
                  <a:lnTo>
                    <a:pt x="4215957" y="1119080"/>
                  </a:lnTo>
                  <a:lnTo>
                    <a:pt x="4199865" y="1164122"/>
                  </a:lnTo>
                  <a:lnTo>
                    <a:pt x="4174610" y="1203856"/>
                  </a:lnTo>
                  <a:lnTo>
                    <a:pt x="4141476" y="1236995"/>
                  </a:lnTo>
                  <a:lnTo>
                    <a:pt x="4101743" y="1262257"/>
                  </a:lnTo>
                  <a:lnTo>
                    <a:pt x="4056695" y="1278356"/>
                  </a:lnTo>
                  <a:lnTo>
                    <a:pt x="4007612" y="1284008"/>
                  </a:lnTo>
                  <a:lnTo>
                    <a:pt x="2139442" y="1284008"/>
                  </a:lnTo>
                  <a:lnTo>
                    <a:pt x="1247139" y="1284008"/>
                  </a:lnTo>
                  <a:lnTo>
                    <a:pt x="866267" y="1284008"/>
                  </a:lnTo>
                  <a:lnTo>
                    <a:pt x="817183" y="1278356"/>
                  </a:lnTo>
                  <a:lnTo>
                    <a:pt x="772135" y="1262257"/>
                  </a:lnTo>
                  <a:lnTo>
                    <a:pt x="732402" y="1236995"/>
                  </a:lnTo>
                  <a:lnTo>
                    <a:pt x="699268" y="1203856"/>
                  </a:lnTo>
                  <a:lnTo>
                    <a:pt x="674013" y="1164122"/>
                  </a:lnTo>
                  <a:lnTo>
                    <a:pt x="657921" y="1119080"/>
                  </a:lnTo>
                  <a:lnTo>
                    <a:pt x="652272" y="1070013"/>
                  </a:lnTo>
                  <a:lnTo>
                    <a:pt x="652272" y="535038"/>
                  </a:lnTo>
                  <a:lnTo>
                    <a:pt x="0" y="395592"/>
                  </a:lnTo>
                  <a:lnTo>
                    <a:pt x="652272" y="213994"/>
                  </a:lnTo>
                  <a:close/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69711" y="5315813"/>
            <a:ext cx="31546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Higher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ROI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Faster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time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24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market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Better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34484" y="3450335"/>
            <a:ext cx="4411980" cy="1381125"/>
            <a:chOff x="4634484" y="3450335"/>
            <a:chExt cx="4411980" cy="1381125"/>
          </a:xfrm>
        </p:grpSpPr>
        <p:sp>
          <p:nvSpPr>
            <p:cNvPr id="19" name="object 19"/>
            <p:cNvSpPr/>
            <p:nvPr/>
          </p:nvSpPr>
          <p:spPr>
            <a:xfrm>
              <a:off x="4634484" y="3450335"/>
              <a:ext cx="4411979" cy="13807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8008" y="3564635"/>
              <a:ext cx="3474720" cy="10759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84014" y="3475735"/>
              <a:ext cx="4312920" cy="1283970"/>
            </a:xfrm>
            <a:custGeom>
              <a:avLst/>
              <a:gdLst/>
              <a:ahLst/>
              <a:cxnLst/>
              <a:rect l="l" t="t" r="r" b="b"/>
              <a:pathLst>
                <a:path w="4312920" h="1283970">
                  <a:moveTo>
                    <a:pt x="4099052" y="0"/>
                  </a:moveTo>
                  <a:lnTo>
                    <a:pt x="957452" y="0"/>
                  </a:lnTo>
                  <a:lnTo>
                    <a:pt x="908416" y="5649"/>
                  </a:lnTo>
                  <a:lnTo>
                    <a:pt x="863401" y="21741"/>
                  </a:lnTo>
                  <a:lnTo>
                    <a:pt x="823692" y="46996"/>
                  </a:lnTo>
                  <a:lnTo>
                    <a:pt x="790571" y="80130"/>
                  </a:lnTo>
                  <a:lnTo>
                    <a:pt x="765323" y="119863"/>
                  </a:lnTo>
                  <a:lnTo>
                    <a:pt x="749233" y="164911"/>
                  </a:lnTo>
                  <a:lnTo>
                    <a:pt x="743585" y="213994"/>
                  </a:lnTo>
                  <a:lnTo>
                    <a:pt x="0" y="361822"/>
                  </a:lnTo>
                  <a:lnTo>
                    <a:pt x="743585" y="534796"/>
                  </a:lnTo>
                  <a:lnTo>
                    <a:pt x="743585" y="1069466"/>
                  </a:lnTo>
                  <a:lnTo>
                    <a:pt x="749233" y="1118550"/>
                  </a:lnTo>
                  <a:lnTo>
                    <a:pt x="765323" y="1163598"/>
                  </a:lnTo>
                  <a:lnTo>
                    <a:pt x="790571" y="1203331"/>
                  </a:lnTo>
                  <a:lnTo>
                    <a:pt x="823692" y="1236465"/>
                  </a:lnTo>
                  <a:lnTo>
                    <a:pt x="863401" y="1261720"/>
                  </a:lnTo>
                  <a:lnTo>
                    <a:pt x="908416" y="1277812"/>
                  </a:lnTo>
                  <a:lnTo>
                    <a:pt x="957452" y="1283462"/>
                  </a:lnTo>
                  <a:lnTo>
                    <a:pt x="4099052" y="1283462"/>
                  </a:lnTo>
                  <a:lnTo>
                    <a:pt x="4148088" y="1277812"/>
                  </a:lnTo>
                  <a:lnTo>
                    <a:pt x="4193103" y="1261720"/>
                  </a:lnTo>
                  <a:lnTo>
                    <a:pt x="4232812" y="1236465"/>
                  </a:lnTo>
                  <a:lnTo>
                    <a:pt x="4265933" y="1203331"/>
                  </a:lnTo>
                  <a:lnTo>
                    <a:pt x="4291181" y="1163598"/>
                  </a:lnTo>
                  <a:lnTo>
                    <a:pt x="4307271" y="1118550"/>
                  </a:lnTo>
                  <a:lnTo>
                    <a:pt x="4312920" y="1069466"/>
                  </a:lnTo>
                  <a:lnTo>
                    <a:pt x="4312920" y="213994"/>
                  </a:lnTo>
                  <a:lnTo>
                    <a:pt x="4307271" y="164911"/>
                  </a:lnTo>
                  <a:lnTo>
                    <a:pt x="4291181" y="119863"/>
                  </a:lnTo>
                  <a:lnTo>
                    <a:pt x="4265933" y="80130"/>
                  </a:lnTo>
                  <a:lnTo>
                    <a:pt x="4232812" y="46996"/>
                  </a:lnTo>
                  <a:lnTo>
                    <a:pt x="4193103" y="21741"/>
                  </a:lnTo>
                  <a:lnTo>
                    <a:pt x="4148088" y="5649"/>
                  </a:lnTo>
                  <a:lnTo>
                    <a:pt x="4099052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84014" y="3475735"/>
              <a:ext cx="4312920" cy="1283970"/>
            </a:xfrm>
            <a:custGeom>
              <a:avLst/>
              <a:gdLst/>
              <a:ahLst/>
              <a:cxnLst/>
              <a:rect l="l" t="t" r="r" b="b"/>
              <a:pathLst>
                <a:path w="4312920" h="1283970">
                  <a:moveTo>
                    <a:pt x="743585" y="213994"/>
                  </a:moveTo>
                  <a:lnTo>
                    <a:pt x="749233" y="164911"/>
                  </a:lnTo>
                  <a:lnTo>
                    <a:pt x="765323" y="119863"/>
                  </a:lnTo>
                  <a:lnTo>
                    <a:pt x="790571" y="80130"/>
                  </a:lnTo>
                  <a:lnTo>
                    <a:pt x="823692" y="46996"/>
                  </a:lnTo>
                  <a:lnTo>
                    <a:pt x="863401" y="21741"/>
                  </a:lnTo>
                  <a:lnTo>
                    <a:pt x="908416" y="5649"/>
                  </a:lnTo>
                  <a:lnTo>
                    <a:pt x="957452" y="0"/>
                  </a:lnTo>
                  <a:lnTo>
                    <a:pt x="1338452" y="0"/>
                  </a:lnTo>
                  <a:lnTo>
                    <a:pt x="2230755" y="0"/>
                  </a:lnTo>
                  <a:lnTo>
                    <a:pt x="4099052" y="0"/>
                  </a:lnTo>
                  <a:lnTo>
                    <a:pt x="4148088" y="5649"/>
                  </a:lnTo>
                  <a:lnTo>
                    <a:pt x="4193103" y="21741"/>
                  </a:lnTo>
                  <a:lnTo>
                    <a:pt x="4232812" y="46996"/>
                  </a:lnTo>
                  <a:lnTo>
                    <a:pt x="4265933" y="80130"/>
                  </a:lnTo>
                  <a:lnTo>
                    <a:pt x="4291181" y="119863"/>
                  </a:lnTo>
                  <a:lnTo>
                    <a:pt x="4307271" y="164911"/>
                  </a:lnTo>
                  <a:lnTo>
                    <a:pt x="4312920" y="213994"/>
                  </a:lnTo>
                  <a:lnTo>
                    <a:pt x="4312920" y="534796"/>
                  </a:lnTo>
                  <a:lnTo>
                    <a:pt x="4312920" y="1069466"/>
                  </a:lnTo>
                  <a:lnTo>
                    <a:pt x="4307271" y="1118550"/>
                  </a:lnTo>
                  <a:lnTo>
                    <a:pt x="4291181" y="1163598"/>
                  </a:lnTo>
                  <a:lnTo>
                    <a:pt x="4265933" y="1203331"/>
                  </a:lnTo>
                  <a:lnTo>
                    <a:pt x="4232812" y="1236465"/>
                  </a:lnTo>
                  <a:lnTo>
                    <a:pt x="4193103" y="1261720"/>
                  </a:lnTo>
                  <a:lnTo>
                    <a:pt x="4148088" y="1277812"/>
                  </a:lnTo>
                  <a:lnTo>
                    <a:pt x="4099052" y="1283462"/>
                  </a:lnTo>
                  <a:lnTo>
                    <a:pt x="2230755" y="1283462"/>
                  </a:lnTo>
                  <a:lnTo>
                    <a:pt x="1338452" y="1283462"/>
                  </a:lnTo>
                  <a:lnTo>
                    <a:pt x="957452" y="1283462"/>
                  </a:lnTo>
                  <a:lnTo>
                    <a:pt x="908416" y="1277812"/>
                  </a:lnTo>
                  <a:lnTo>
                    <a:pt x="863401" y="1261720"/>
                  </a:lnTo>
                  <a:lnTo>
                    <a:pt x="823692" y="1236465"/>
                  </a:lnTo>
                  <a:lnTo>
                    <a:pt x="790571" y="1203331"/>
                  </a:lnTo>
                  <a:lnTo>
                    <a:pt x="765323" y="1163598"/>
                  </a:lnTo>
                  <a:lnTo>
                    <a:pt x="749233" y="1118550"/>
                  </a:lnTo>
                  <a:lnTo>
                    <a:pt x="743585" y="1069466"/>
                  </a:lnTo>
                  <a:lnTo>
                    <a:pt x="743585" y="534796"/>
                  </a:lnTo>
                  <a:lnTo>
                    <a:pt x="0" y="361822"/>
                  </a:lnTo>
                  <a:lnTo>
                    <a:pt x="743585" y="213994"/>
                  </a:lnTo>
                  <a:close/>
                </a:path>
              </a:pathLst>
            </a:custGeom>
            <a:ln w="1269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69711" y="3631438"/>
            <a:ext cx="312166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Shorter feedback</a:t>
            </a:r>
            <a:r>
              <a:rPr sz="2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cycle</a:t>
            </a:r>
            <a:endParaRPr sz="2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Manage changing</a:t>
            </a:r>
            <a:r>
              <a:rPr sz="20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priorities</a:t>
            </a:r>
            <a:endParaRPr sz="2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Increased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productivity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87823" y="1665732"/>
            <a:ext cx="4358640" cy="1386840"/>
            <a:chOff x="4687823" y="1665732"/>
            <a:chExt cx="4358640" cy="1386840"/>
          </a:xfrm>
        </p:grpSpPr>
        <p:sp>
          <p:nvSpPr>
            <p:cNvPr id="25" name="object 25"/>
            <p:cNvSpPr/>
            <p:nvPr/>
          </p:nvSpPr>
          <p:spPr>
            <a:xfrm>
              <a:off x="4687823" y="1665732"/>
              <a:ext cx="4358639" cy="13868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11723" y="1697736"/>
              <a:ext cx="3316224" cy="12527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37099" y="1692275"/>
              <a:ext cx="4260215" cy="1289050"/>
            </a:xfrm>
            <a:custGeom>
              <a:avLst/>
              <a:gdLst/>
              <a:ahLst/>
              <a:cxnLst/>
              <a:rect l="l" t="t" r="r" b="b"/>
              <a:pathLst>
                <a:path w="4260215" h="1289050">
                  <a:moveTo>
                    <a:pt x="4045077" y="0"/>
                  </a:moveTo>
                  <a:lnTo>
                    <a:pt x="905255" y="0"/>
                  </a:lnTo>
                  <a:lnTo>
                    <a:pt x="856010" y="5671"/>
                  </a:lnTo>
                  <a:lnTo>
                    <a:pt x="810806" y="21829"/>
                  </a:lnTo>
                  <a:lnTo>
                    <a:pt x="770931" y="47186"/>
                  </a:lnTo>
                  <a:lnTo>
                    <a:pt x="737675" y="80456"/>
                  </a:lnTo>
                  <a:lnTo>
                    <a:pt x="712325" y="120353"/>
                  </a:lnTo>
                  <a:lnTo>
                    <a:pt x="696170" y="165591"/>
                  </a:lnTo>
                  <a:lnTo>
                    <a:pt x="690499" y="214884"/>
                  </a:lnTo>
                  <a:lnTo>
                    <a:pt x="0" y="398652"/>
                  </a:lnTo>
                  <a:lnTo>
                    <a:pt x="690499" y="537083"/>
                  </a:lnTo>
                  <a:lnTo>
                    <a:pt x="690499" y="1074039"/>
                  </a:lnTo>
                  <a:lnTo>
                    <a:pt x="696170" y="1123291"/>
                  </a:lnTo>
                  <a:lnTo>
                    <a:pt x="712325" y="1168513"/>
                  </a:lnTo>
                  <a:lnTo>
                    <a:pt x="737675" y="1208413"/>
                  </a:lnTo>
                  <a:lnTo>
                    <a:pt x="770931" y="1241696"/>
                  </a:lnTo>
                  <a:lnTo>
                    <a:pt x="810806" y="1267071"/>
                  </a:lnTo>
                  <a:lnTo>
                    <a:pt x="856010" y="1283244"/>
                  </a:lnTo>
                  <a:lnTo>
                    <a:pt x="905255" y="1288923"/>
                  </a:lnTo>
                  <a:lnTo>
                    <a:pt x="4045077" y="1288923"/>
                  </a:lnTo>
                  <a:lnTo>
                    <a:pt x="4094322" y="1283244"/>
                  </a:lnTo>
                  <a:lnTo>
                    <a:pt x="4139526" y="1267071"/>
                  </a:lnTo>
                  <a:lnTo>
                    <a:pt x="4179401" y="1241696"/>
                  </a:lnTo>
                  <a:lnTo>
                    <a:pt x="4212657" y="1208413"/>
                  </a:lnTo>
                  <a:lnTo>
                    <a:pt x="4238007" y="1168513"/>
                  </a:lnTo>
                  <a:lnTo>
                    <a:pt x="4254162" y="1123291"/>
                  </a:lnTo>
                  <a:lnTo>
                    <a:pt x="4259833" y="1074039"/>
                  </a:lnTo>
                  <a:lnTo>
                    <a:pt x="4259833" y="214884"/>
                  </a:lnTo>
                  <a:lnTo>
                    <a:pt x="4254162" y="165591"/>
                  </a:lnTo>
                  <a:lnTo>
                    <a:pt x="4238007" y="120353"/>
                  </a:lnTo>
                  <a:lnTo>
                    <a:pt x="4212657" y="80456"/>
                  </a:lnTo>
                  <a:lnTo>
                    <a:pt x="4179401" y="47186"/>
                  </a:lnTo>
                  <a:lnTo>
                    <a:pt x="4139526" y="21829"/>
                  </a:lnTo>
                  <a:lnTo>
                    <a:pt x="4094322" y="5671"/>
                  </a:lnTo>
                  <a:lnTo>
                    <a:pt x="404507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37099" y="1692275"/>
              <a:ext cx="4260215" cy="1289050"/>
            </a:xfrm>
            <a:custGeom>
              <a:avLst/>
              <a:gdLst/>
              <a:ahLst/>
              <a:cxnLst/>
              <a:rect l="l" t="t" r="r" b="b"/>
              <a:pathLst>
                <a:path w="4260215" h="1289050">
                  <a:moveTo>
                    <a:pt x="690499" y="214884"/>
                  </a:moveTo>
                  <a:lnTo>
                    <a:pt x="696170" y="165591"/>
                  </a:lnTo>
                  <a:lnTo>
                    <a:pt x="712325" y="120353"/>
                  </a:lnTo>
                  <a:lnTo>
                    <a:pt x="737675" y="80456"/>
                  </a:lnTo>
                  <a:lnTo>
                    <a:pt x="770931" y="47186"/>
                  </a:lnTo>
                  <a:lnTo>
                    <a:pt x="810806" y="21829"/>
                  </a:lnTo>
                  <a:lnTo>
                    <a:pt x="856010" y="5671"/>
                  </a:lnTo>
                  <a:lnTo>
                    <a:pt x="905255" y="0"/>
                  </a:lnTo>
                  <a:lnTo>
                    <a:pt x="1285366" y="0"/>
                  </a:lnTo>
                  <a:lnTo>
                    <a:pt x="2177669" y="0"/>
                  </a:lnTo>
                  <a:lnTo>
                    <a:pt x="4045077" y="0"/>
                  </a:lnTo>
                  <a:lnTo>
                    <a:pt x="4094322" y="5671"/>
                  </a:lnTo>
                  <a:lnTo>
                    <a:pt x="4139526" y="21829"/>
                  </a:lnTo>
                  <a:lnTo>
                    <a:pt x="4179401" y="47186"/>
                  </a:lnTo>
                  <a:lnTo>
                    <a:pt x="4212657" y="80456"/>
                  </a:lnTo>
                  <a:lnTo>
                    <a:pt x="4238007" y="120353"/>
                  </a:lnTo>
                  <a:lnTo>
                    <a:pt x="4254162" y="165591"/>
                  </a:lnTo>
                  <a:lnTo>
                    <a:pt x="4259833" y="214884"/>
                  </a:lnTo>
                  <a:lnTo>
                    <a:pt x="4259833" y="537083"/>
                  </a:lnTo>
                  <a:lnTo>
                    <a:pt x="4259833" y="1074039"/>
                  </a:lnTo>
                  <a:lnTo>
                    <a:pt x="4254162" y="1123291"/>
                  </a:lnTo>
                  <a:lnTo>
                    <a:pt x="4238007" y="1168513"/>
                  </a:lnTo>
                  <a:lnTo>
                    <a:pt x="4212657" y="1208413"/>
                  </a:lnTo>
                  <a:lnTo>
                    <a:pt x="4179401" y="1241696"/>
                  </a:lnTo>
                  <a:lnTo>
                    <a:pt x="4139526" y="1267071"/>
                  </a:lnTo>
                  <a:lnTo>
                    <a:pt x="4094322" y="1283244"/>
                  </a:lnTo>
                  <a:lnTo>
                    <a:pt x="4045077" y="1288923"/>
                  </a:lnTo>
                  <a:lnTo>
                    <a:pt x="2177669" y="1288923"/>
                  </a:lnTo>
                  <a:lnTo>
                    <a:pt x="1285366" y="1288923"/>
                  </a:lnTo>
                  <a:lnTo>
                    <a:pt x="905255" y="1288923"/>
                  </a:lnTo>
                  <a:lnTo>
                    <a:pt x="856010" y="1283244"/>
                  </a:lnTo>
                  <a:lnTo>
                    <a:pt x="810806" y="1267071"/>
                  </a:lnTo>
                  <a:lnTo>
                    <a:pt x="770931" y="1241696"/>
                  </a:lnTo>
                  <a:lnTo>
                    <a:pt x="737675" y="1208413"/>
                  </a:lnTo>
                  <a:lnTo>
                    <a:pt x="712325" y="1168513"/>
                  </a:lnTo>
                  <a:lnTo>
                    <a:pt x="696170" y="1123291"/>
                  </a:lnTo>
                  <a:lnTo>
                    <a:pt x="690499" y="1074039"/>
                  </a:lnTo>
                  <a:lnTo>
                    <a:pt x="690499" y="537083"/>
                  </a:lnTo>
                  <a:lnTo>
                    <a:pt x="0" y="398652"/>
                  </a:lnTo>
                  <a:lnTo>
                    <a:pt x="690499" y="214884"/>
                  </a:lnTo>
                  <a:close/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69965" y="1760601"/>
            <a:ext cx="29375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Empowered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individuals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Collaboration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Democratic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decision-making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transparency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600200" y="-125096"/>
            <a:ext cx="9464040" cy="1930527"/>
          </a:xfrm>
          <a:prstGeom prst="rect">
            <a:avLst/>
          </a:prstGeom>
        </p:spPr>
        <p:txBody>
          <a:bodyPr vert="horz" wrap="square" lIns="0" tIns="83057" rIns="0" bIns="0" rtlCol="0">
            <a:spAutoFit/>
          </a:bodyPr>
          <a:lstStyle/>
          <a:p>
            <a:pPr marL="1327785" marR="5080" indent="-8051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As a </a:t>
            </a:r>
            <a:r>
              <a:rPr sz="4000" dirty="0">
                <a:latin typeface="Arial"/>
                <a:cs typeface="Arial"/>
              </a:rPr>
              <a:t>contrast, </a:t>
            </a:r>
            <a:r>
              <a:rPr sz="4000" spc="-5" dirty="0">
                <a:latin typeface="Arial"/>
                <a:cs typeface="Arial"/>
              </a:rPr>
              <a:t>what are consumer  internet companies</a:t>
            </a:r>
            <a:r>
              <a:rPr sz="4000" spc="45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doing?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05431"/>
            <a:ext cx="792289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29349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Continuous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Integration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-&gt; Continuous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Delivery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-&gt;  Continuous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„good </a:t>
            </a:r>
            <a:r>
              <a:rPr sz="2200" spc="-215" dirty="0">
                <a:solidFill>
                  <a:srgbClr val="FFFFFF"/>
                </a:solidFill>
                <a:latin typeface="Arial"/>
                <a:cs typeface="Arial"/>
              </a:rPr>
              <a:t>days‟, </a:t>
            </a: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Flickr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releases a new version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every half</a:t>
            </a:r>
            <a:r>
              <a:rPr sz="22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endParaRPr sz="22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hour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(Jun 20,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2005)</a:t>
            </a:r>
            <a:endParaRPr sz="2200" dirty="0">
              <a:latin typeface="Arial"/>
              <a:cs typeface="Arial"/>
            </a:endParaRPr>
          </a:p>
          <a:p>
            <a:pPr marL="355600" marR="349885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IMVU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pushes a revision of code to the website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every nine  minutes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(Feb 10,</a:t>
            </a: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2009)</a:t>
            </a:r>
            <a:endParaRPr sz="2200" dirty="0">
              <a:latin typeface="Arial"/>
              <a:cs typeface="Arial"/>
            </a:endParaRPr>
          </a:p>
          <a:p>
            <a:pPr marL="355600" marR="1905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The other day we passed product release number 25,000 for </a:t>
            </a:r>
            <a:r>
              <a:rPr sz="2200" spc="-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3366FF"/>
                </a:solidFill>
                <a:latin typeface="Arial"/>
                <a:cs typeface="Arial"/>
              </a:rPr>
              <a:t>WordPress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That means </a:t>
            </a:r>
            <a:r>
              <a:rPr sz="2200" spc="-260" dirty="0">
                <a:solidFill>
                  <a:srgbClr val="FFFFFF"/>
                </a:solidFill>
                <a:latin typeface="Arial"/>
                <a:cs typeface="Arial"/>
              </a:rPr>
              <a:t>we‟ve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averaged about 16 </a:t>
            </a:r>
            <a:r>
              <a:rPr sz="2200" b="1" spc="-70" dirty="0">
                <a:solidFill>
                  <a:srgbClr val="FF0000"/>
                </a:solidFill>
                <a:latin typeface="Arial"/>
                <a:cs typeface="Arial"/>
              </a:rPr>
              <a:t>product 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releases a </a:t>
            </a:r>
            <a:r>
              <a:rPr sz="2200" b="1" spc="-50" dirty="0">
                <a:solidFill>
                  <a:srgbClr val="FF0000"/>
                </a:solidFill>
                <a:latin typeface="Arial"/>
                <a:cs typeface="Arial"/>
              </a:rPr>
              <a:t>day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every day for the last four and a half years!  (May 19,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2010)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 new version of </a:t>
            </a: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Google Chrome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now due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every six</a:t>
            </a:r>
            <a:r>
              <a:rPr sz="22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weeks</a:t>
            </a:r>
            <a:endParaRPr sz="22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(Jul 22,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2010)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Facebook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does code push 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twice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a day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(Aug 4,</a:t>
            </a:r>
            <a:r>
              <a:rPr sz="2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2012)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8508" y="271094"/>
            <a:ext cx="4048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rgbClr val="FF0000"/>
                </a:solidFill>
                <a:latin typeface="Carlito"/>
                <a:cs typeface="Carlito"/>
              </a:rPr>
              <a:t>Why </a:t>
            </a:r>
            <a:r>
              <a:rPr sz="4400" dirty="0">
                <a:solidFill>
                  <a:srgbClr val="FF0000"/>
                </a:solidFill>
                <a:latin typeface="Carlito"/>
                <a:cs typeface="Carlito"/>
              </a:rPr>
              <a:t>is it </a:t>
            </a:r>
            <a:r>
              <a:rPr sz="4400" spc="5" dirty="0">
                <a:solidFill>
                  <a:srgbClr val="FF0000"/>
                </a:solidFill>
                <a:latin typeface="Carlito"/>
                <a:cs typeface="Carlito"/>
              </a:rPr>
              <a:t>so</a:t>
            </a:r>
            <a:r>
              <a:rPr sz="4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400" spc="-10" dirty="0">
                <a:solidFill>
                  <a:srgbClr val="FF0000"/>
                </a:solidFill>
                <a:latin typeface="Carlito"/>
                <a:cs typeface="Carlito"/>
              </a:rPr>
              <a:t>hard?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24075"/>
            <a:ext cx="3629025" cy="3181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4916" y="1931570"/>
            <a:ext cx="2165350" cy="3248660"/>
          </a:xfrm>
          <a:prstGeom prst="rect">
            <a:avLst/>
          </a:prstGeom>
        </p:spPr>
        <p:txBody>
          <a:bodyPr vert="horz" wrap="square" lIns="0" tIns="760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85"/>
              </a:spcBef>
            </a:pPr>
            <a:r>
              <a:rPr sz="13800" dirty="0">
                <a:solidFill>
                  <a:srgbClr val="FFFFFF"/>
                </a:solidFill>
                <a:latin typeface="Carlito"/>
                <a:cs typeface="Carlito"/>
              </a:rPr>
              <a:t>52</a:t>
            </a:r>
            <a:r>
              <a:rPr sz="4000" spc="-5" dirty="0">
                <a:solidFill>
                  <a:srgbClr val="FFFFFF"/>
                </a:solidFill>
                <a:latin typeface="Carlito"/>
                <a:cs typeface="Carlito"/>
              </a:rPr>
              <a:t>%</a:t>
            </a:r>
            <a:endParaRPr sz="4000">
              <a:latin typeface="Carlito"/>
              <a:cs typeface="Carlito"/>
            </a:endParaRPr>
          </a:p>
          <a:p>
            <a:pPr marL="80645">
              <a:lnSpc>
                <a:spcPct val="100000"/>
              </a:lnSpc>
              <a:spcBef>
                <a:spcPts val="77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Organizational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Culture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19400" y="2667000"/>
            <a:ext cx="3362325" cy="2638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9914" y="2549343"/>
            <a:ext cx="1993900" cy="2630805"/>
          </a:xfrm>
          <a:prstGeom prst="rect">
            <a:avLst/>
          </a:prstGeom>
        </p:spPr>
        <p:txBody>
          <a:bodyPr vert="horz" wrap="square" lIns="0" tIns="51244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4035"/>
              </a:spcBef>
            </a:pPr>
            <a:r>
              <a:rPr sz="115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1500" spc="-5" dirty="0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r>
              <a:rPr sz="4000" spc="-5" dirty="0">
                <a:solidFill>
                  <a:srgbClr val="FFFFFF"/>
                </a:solidFill>
                <a:latin typeface="Carlito"/>
                <a:cs typeface="Carlito"/>
              </a:rPr>
              <a:t>%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Resistance to</a:t>
            </a:r>
            <a:r>
              <a:rPr sz="18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Change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10225" y="2667000"/>
            <a:ext cx="3362325" cy="2638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44539" y="2549343"/>
            <a:ext cx="2066925" cy="2630805"/>
          </a:xfrm>
          <a:prstGeom prst="rect">
            <a:avLst/>
          </a:prstGeom>
        </p:spPr>
        <p:txBody>
          <a:bodyPr vert="horz" wrap="square" lIns="0" tIns="51244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4035"/>
              </a:spcBef>
            </a:pPr>
            <a:r>
              <a:rPr sz="11500" spc="-5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15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sz="4000" spc="-5" dirty="0">
                <a:solidFill>
                  <a:srgbClr val="FFFFFF"/>
                </a:solidFill>
                <a:latin typeface="Carlito"/>
                <a:cs typeface="Carlito"/>
              </a:rPr>
              <a:t>%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0432" y="271094"/>
            <a:ext cx="52628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test-code-refactor</a:t>
            </a:r>
            <a:r>
              <a:rPr sz="4400" spc="-90" dirty="0"/>
              <a:t> </a:t>
            </a:r>
            <a:r>
              <a:rPr sz="4400" dirty="0"/>
              <a:t>loop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132001" y="1417599"/>
            <a:ext cx="7040499" cy="5192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275666"/>
            <a:ext cx="6471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feedback </a:t>
            </a:r>
            <a:r>
              <a:rPr sz="4000" spc="-5" dirty="0"/>
              <a:t>loop in agile</a:t>
            </a:r>
            <a:r>
              <a:rPr sz="4000" spc="-55" dirty="0"/>
              <a:t> </a:t>
            </a:r>
            <a:r>
              <a:rPr sz="4000" spc="-20" dirty="0"/>
              <a:t>lifecycles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773048" y="1417574"/>
            <a:ext cx="7716901" cy="5094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244" y="271094"/>
            <a:ext cx="59836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agile </a:t>
            </a:r>
            <a:r>
              <a:rPr sz="4400" spc="-20" dirty="0"/>
              <a:t>lifecycle </a:t>
            </a:r>
            <a:r>
              <a:rPr sz="4400" spc="-254" dirty="0">
                <a:latin typeface="Arial"/>
                <a:cs typeface="Arial"/>
              </a:rPr>
              <a:t>– </a:t>
            </a:r>
            <a:r>
              <a:rPr sz="4400" spc="-5" dirty="0"/>
              <a:t>big</a:t>
            </a:r>
            <a:r>
              <a:rPr sz="4400" spc="-40" dirty="0"/>
              <a:t> </a:t>
            </a:r>
            <a:r>
              <a:rPr sz="4400" spc="-10" dirty="0"/>
              <a:t>picture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843" y="1251864"/>
            <a:ext cx="8495411" cy="5463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8472" y="271094"/>
            <a:ext cx="6145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from </a:t>
            </a:r>
            <a:r>
              <a:rPr sz="4400" spc="-5" dirty="0"/>
              <a:t>daily </a:t>
            </a:r>
            <a:r>
              <a:rPr sz="4400" dirty="0"/>
              <a:t>builds </a:t>
            </a:r>
            <a:r>
              <a:rPr sz="4400" spc="-20" dirty="0"/>
              <a:t>to</a:t>
            </a:r>
            <a:r>
              <a:rPr sz="4400" spc="-50" dirty="0"/>
              <a:t> </a:t>
            </a:r>
            <a:r>
              <a:rPr sz="4400" spc="-10" dirty="0"/>
              <a:t>project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93662" y="1560283"/>
            <a:ext cx="8393176" cy="4334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4290" y="271094"/>
            <a:ext cx="2251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Scrum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837298" y="1574774"/>
            <a:ext cx="7457313" cy="4733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8032" y="271094"/>
            <a:ext cx="55714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60" dirty="0">
                <a:latin typeface="Arial"/>
                <a:cs typeface="Arial"/>
              </a:rPr>
              <a:t>What’s </a:t>
            </a:r>
            <a:r>
              <a:rPr sz="4400" spc="-180" dirty="0">
                <a:latin typeface="Arial"/>
                <a:cs typeface="Arial"/>
              </a:rPr>
              <a:t>happening</a:t>
            </a:r>
            <a:r>
              <a:rPr sz="4400" spc="-375" dirty="0">
                <a:latin typeface="Arial"/>
                <a:cs typeface="Arial"/>
              </a:rPr>
              <a:t> </a:t>
            </a:r>
            <a:r>
              <a:rPr sz="4400" spc="-215" dirty="0">
                <a:latin typeface="Arial"/>
                <a:cs typeface="Arial"/>
              </a:rPr>
              <a:t>here?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3442" y="1202766"/>
            <a:ext cx="7030847" cy="5273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38645"/>
            <a:ext cx="29635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http://ayagebeely.blogspot.in/2008_08_01_archive.html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89002" y="0"/>
            <a:ext cx="9228201" cy="1731114"/>
          </a:xfrm>
          <a:prstGeom prst="rect">
            <a:avLst/>
          </a:prstGeom>
        </p:spPr>
        <p:txBody>
          <a:bodyPr vert="horz" wrap="square" lIns="0" tIns="68452" rIns="0" bIns="0" rtlCol="0">
            <a:spAutoFit/>
          </a:bodyPr>
          <a:lstStyle/>
          <a:p>
            <a:pPr marL="2456815" marR="5080" indent="-1975485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Feedback Loops </a:t>
            </a:r>
            <a:r>
              <a:rPr sz="3600" dirty="0"/>
              <a:t>in </a:t>
            </a:r>
            <a:r>
              <a:rPr sz="3600" spc="-30" dirty="0"/>
              <a:t>Traditional </a:t>
            </a:r>
            <a:r>
              <a:rPr sz="3600" spc="-35" dirty="0"/>
              <a:t>Techniques  </a:t>
            </a:r>
            <a:r>
              <a:rPr sz="3600" dirty="0"/>
              <a:t>vs. </a:t>
            </a:r>
            <a:r>
              <a:rPr sz="3600" dirty="0">
                <a:solidFill>
                  <a:srgbClr val="008000"/>
                </a:solidFill>
              </a:rPr>
              <a:t>Agile</a:t>
            </a:r>
            <a:r>
              <a:rPr sz="3600" spc="-40" dirty="0">
                <a:solidFill>
                  <a:srgbClr val="008000"/>
                </a:solidFill>
              </a:rPr>
              <a:t> </a:t>
            </a:r>
            <a:r>
              <a:rPr sz="3600" spc="-35" dirty="0">
                <a:solidFill>
                  <a:srgbClr val="008000"/>
                </a:solidFill>
              </a:rPr>
              <a:t>Techniques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409446" y="1521334"/>
            <a:ext cx="6751193" cy="5226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974" y="275666"/>
            <a:ext cx="7683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Agile </a:t>
            </a:r>
            <a:r>
              <a:rPr sz="4000" spc="-10" dirty="0"/>
              <a:t>Development </a:t>
            </a:r>
            <a:r>
              <a:rPr sz="4000" spc="-50" dirty="0"/>
              <a:t>Value </a:t>
            </a:r>
            <a:r>
              <a:rPr sz="4000" spc="-10" dirty="0"/>
              <a:t>Proposition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376299" y="1456689"/>
            <a:ext cx="6391402" cy="4837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38645"/>
            <a:ext cx="29952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http://www.versionone.com/Agile101/Agile_Benefits.asp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373" y="271094"/>
            <a:ext cx="539762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Does Agile</a:t>
            </a:r>
            <a:r>
              <a:rPr sz="4400" spc="-80" dirty="0"/>
              <a:t> </a:t>
            </a:r>
            <a:r>
              <a:rPr sz="4400" spc="-10" dirty="0"/>
              <a:t>work?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359397" y="1186307"/>
            <a:ext cx="4212590" cy="2316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967" y="3693845"/>
            <a:ext cx="4238117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7221" y="3693845"/>
            <a:ext cx="4212589" cy="247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431991"/>
            <a:ext cx="33502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http://www.bigvisible.com/2009/12/taking-agile-beyond-faster/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6"/>
              </a:rPr>
              <a:t>http://www.testingthefuture.net/page/2/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97221" y="1186307"/>
            <a:ext cx="4212589" cy="2316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7552" y="271094"/>
            <a:ext cx="5626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adoption </a:t>
            </a:r>
            <a:r>
              <a:rPr sz="4400" spc="5" dirty="0"/>
              <a:t>@ </a:t>
            </a:r>
            <a:r>
              <a:rPr sz="4400" spc="-10" dirty="0"/>
              <a:t>net</a:t>
            </a:r>
            <a:r>
              <a:rPr sz="4400" spc="-95" dirty="0"/>
              <a:t> </a:t>
            </a:r>
            <a:r>
              <a:rPr sz="4400" dirty="0"/>
              <a:t>speed!!!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9" y="6628892"/>
            <a:ext cx="48856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https://lh4.googleusercontent.com/-SQ1ugOgu8Ds/TimaHjH0VpI/AAAAAAAAApU/za0BhEjhoio/w402/google%2Bplus%2Bgrowth%2B20mil.png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4975" y="1805470"/>
            <a:ext cx="4760976" cy="4476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88760" y="6605422"/>
            <a:ext cx="29768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http://thesamerowdycrowd.wordpress.com/2011/12/26/a-moment-of-our-time/</a:t>
            </a:r>
            <a:endParaRPr sz="7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600" y="1805432"/>
            <a:ext cx="3786378" cy="1948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00" y="4252124"/>
            <a:ext cx="3737610" cy="2029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8" y="-82286"/>
            <a:ext cx="6103621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XP </a:t>
            </a:r>
            <a:r>
              <a:rPr dirty="0"/>
              <a:t>- </a:t>
            </a:r>
            <a:r>
              <a:rPr spc="-5" dirty="0"/>
              <a:t>eXtreme</a:t>
            </a:r>
            <a:r>
              <a:rPr spc="-103" dirty="0"/>
              <a:t> </a:t>
            </a:r>
            <a:r>
              <a:rPr spc="-5" dirty="0"/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668" y="1657804"/>
            <a:ext cx="3908489" cy="4077782"/>
          </a:xfrm>
          <a:prstGeom prst="rect">
            <a:avLst/>
          </a:prstGeom>
        </p:spPr>
        <p:txBody>
          <a:bodyPr vert="horz" wrap="square" lIns="0" tIns="25145" rIns="0" bIns="0" rtlCol="0">
            <a:spAutoFit/>
          </a:bodyPr>
          <a:lstStyle/>
          <a:p>
            <a:pPr marL="222314" marR="4572" indent="-211455">
              <a:lnSpc>
                <a:spcPts val="2565"/>
              </a:lnSpc>
              <a:spcBef>
                <a:spcPts val="197"/>
              </a:spcBef>
              <a:buChar char="●"/>
              <a:tabLst>
                <a:tab pos="222885" algn="l"/>
              </a:tabLst>
            </a:pPr>
            <a:r>
              <a:rPr sz="2160" spc="-5" dirty="0">
                <a:latin typeface="Arial"/>
                <a:cs typeface="Arial"/>
              </a:rPr>
              <a:t>improve </a:t>
            </a:r>
            <a:r>
              <a:rPr sz="2160" b="1" spc="-5" dirty="0">
                <a:latin typeface="Arial"/>
                <a:cs typeface="Arial"/>
              </a:rPr>
              <a:t>software quality </a:t>
            </a:r>
            <a:r>
              <a:rPr sz="2160" spc="-5" dirty="0">
                <a:latin typeface="Arial"/>
                <a:cs typeface="Arial"/>
              </a:rPr>
              <a:t>and  </a:t>
            </a:r>
            <a:r>
              <a:rPr sz="2160" b="1" spc="-5" dirty="0">
                <a:latin typeface="Arial"/>
                <a:cs typeface="Arial"/>
              </a:rPr>
              <a:t>responsiveness </a:t>
            </a:r>
            <a:r>
              <a:rPr sz="2160" spc="-5" dirty="0">
                <a:latin typeface="Arial"/>
                <a:cs typeface="Arial"/>
              </a:rPr>
              <a:t>to </a:t>
            </a:r>
            <a:r>
              <a:rPr sz="2160" dirty="0">
                <a:latin typeface="Arial"/>
                <a:cs typeface="Arial"/>
              </a:rPr>
              <a:t>changing  customer</a:t>
            </a:r>
            <a:r>
              <a:rPr sz="2160" spc="-14" dirty="0">
                <a:latin typeface="Arial"/>
                <a:cs typeface="Arial"/>
              </a:rPr>
              <a:t> </a:t>
            </a:r>
            <a:r>
              <a:rPr sz="2160" dirty="0">
                <a:latin typeface="Arial"/>
                <a:cs typeface="Arial"/>
              </a:rPr>
              <a:t>requirements</a:t>
            </a:r>
            <a:endParaRPr sz="216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30">
              <a:latin typeface="Arial"/>
              <a:cs typeface="Arial"/>
            </a:endParaRPr>
          </a:p>
          <a:p>
            <a:pPr marL="222314" indent="-211455">
              <a:lnSpc>
                <a:spcPts val="2579"/>
              </a:lnSpc>
              <a:buChar char="●"/>
              <a:tabLst>
                <a:tab pos="222885" algn="l"/>
              </a:tabLst>
            </a:pPr>
            <a:r>
              <a:rPr sz="2160" b="1" dirty="0">
                <a:latin typeface="Arial"/>
                <a:cs typeface="Arial"/>
              </a:rPr>
              <a:t>frequent </a:t>
            </a:r>
            <a:r>
              <a:rPr sz="2160" b="1" spc="-5" dirty="0">
                <a:latin typeface="Arial"/>
                <a:cs typeface="Arial"/>
              </a:rPr>
              <a:t>releases </a:t>
            </a:r>
            <a:r>
              <a:rPr sz="2160" spc="-5" dirty="0">
                <a:latin typeface="Arial"/>
                <a:cs typeface="Arial"/>
              </a:rPr>
              <a:t>in</a:t>
            </a:r>
            <a:r>
              <a:rPr sz="2160" spc="-32" dirty="0">
                <a:latin typeface="Arial"/>
                <a:cs typeface="Arial"/>
              </a:rPr>
              <a:t> </a:t>
            </a:r>
            <a:r>
              <a:rPr sz="2160" dirty="0">
                <a:latin typeface="Arial"/>
                <a:cs typeface="Arial"/>
              </a:rPr>
              <a:t>short</a:t>
            </a:r>
            <a:endParaRPr sz="2160">
              <a:latin typeface="Arial"/>
              <a:cs typeface="Arial"/>
            </a:endParaRPr>
          </a:p>
          <a:p>
            <a:pPr marL="222314">
              <a:lnSpc>
                <a:spcPts val="2579"/>
              </a:lnSpc>
            </a:pPr>
            <a:r>
              <a:rPr sz="2160" b="1" spc="-5" dirty="0">
                <a:latin typeface="Arial"/>
                <a:cs typeface="Arial"/>
              </a:rPr>
              <a:t>development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cycles</a:t>
            </a:r>
            <a:endParaRPr sz="216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295">
              <a:latin typeface="Arial"/>
              <a:cs typeface="Arial"/>
            </a:endParaRPr>
          </a:p>
          <a:p>
            <a:pPr marL="222314" marR="50864" indent="-211455">
              <a:lnSpc>
                <a:spcPts val="2565"/>
              </a:lnSpc>
              <a:buChar char="●"/>
              <a:tabLst>
                <a:tab pos="222885" algn="l"/>
              </a:tabLst>
            </a:pPr>
            <a:r>
              <a:rPr sz="2160" b="1" spc="-5" dirty="0">
                <a:latin typeface="Arial"/>
                <a:cs typeface="Arial"/>
              </a:rPr>
              <a:t>improve productivity </a:t>
            </a:r>
            <a:r>
              <a:rPr sz="2160" spc="-5" dirty="0">
                <a:latin typeface="Arial"/>
                <a:cs typeface="Arial"/>
              </a:rPr>
              <a:t>and  </a:t>
            </a:r>
            <a:r>
              <a:rPr sz="2160" b="1" spc="-5" dirty="0">
                <a:latin typeface="Arial"/>
                <a:cs typeface="Arial"/>
              </a:rPr>
              <a:t>regular checkpoints </a:t>
            </a:r>
            <a:r>
              <a:rPr sz="2160" spc="-5" dirty="0">
                <a:latin typeface="Arial"/>
                <a:cs typeface="Arial"/>
              </a:rPr>
              <a:t>with the  </a:t>
            </a:r>
            <a:r>
              <a:rPr sz="2160" dirty="0">
                <a:latin typeface="Arial"/>
                <a:cs typeface="Arial"/>
              </a:rPr>
              <a:t>customer</a:t>
            </a:r>
            <a:endParaRPr sz="2160">
              <a:latin typeface="Arial"/>
              <a:cs typeface="Arial"/>
            </a:endParaRPr>
          </a:p>
          <a:p>
            <a:pPr>
              <a:spcBef>
                <a:spcPts val="27"/>
              </a:spcBef>
              <a:buFont typeface="Arial"/>
              <a:buChar char="●"/>
            </a:pPr>
            <a:endParaRPr sz="2115">
              <a:latin typeface="Arial"/>
              <a:cs typeface="Arial"/>
            </a:endParaRPr>
          </a:p>
          <a:p>
            <a:pPr marL="222314" indent="-211455">
              <a:buChar char="●"/>
              <a:tabLst>
                <a:tab pos="222885" algn="l"/>
              </a:tabLst>
            </a:pPr>
            <a:r>
              <a:rPr sz="2160" b="1" spc="-5" dirty="0">
                <a:latin typeface="Arial"/>
                <a:cs typeface="Arial"/>
              </a:rPr>
              <a:t>paired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programming</a:t>
            </a:r>
            <a:endParaRPr sz="216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2069" y="1554454"/>
            <a:ext cx="3428993" cy="3749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B7B6-0BE2-E943-B8BF-3563948E1F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350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506863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XP </a:t>
            </a:r>
            <a:r>
              <a:rPr dirty="0"/>
              <a:t>- </a:t>
            </a:r>
            <a:r>
              <a:rPr spc="-5" dirty="0"/>
              <a:t>eXtreme</a:t>
            </a:r>
            <a:r>
              <a:rPr spc="-103" dirty="0"/>
              <a:t> </a:t>
            </a:r>
            <a:r>
              <a:rPr spc="-5" dirty="0"/>
              <a:t>Programming</a:t>
            </a:r>
          </a:p>
        </p:txBody>
      </p:sp>
      <p:sp>
        <p:nvSpPr>
          <p:cNvPr id="3" name="object 3"/>
          <p:cNvSpPr/>
          <p:nvPr/>
        </p:nvSpPr>
        <p:spPr>
          <a:xfrm>
            <a:off x="1617342" y="1234437"/>
            <a:ext cx="5909297" cy="493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E0E84-027D-0649-BB2F-9E95683C19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143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9" y="91439"/>
            <a:ext cx="8229583" cy="6172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" name="object 3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B92C-6780-234A-87AD-34B2C1F52F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D36D9-AD16-504F-A826-2C1D5CDF8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22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038" y="271094"/>
            <a:ext cx="419176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What </a:t>
            </a:r>
            <a:r>
              <a:rPr sz="4400" dirty="0"/>
              <a:t>is</a:t>
            </a:r>
            <a:r>
              <a:rPr sz="4400" spc="-85" dirty="0"/>
              <a:t> </a:t>
            </a:r>
            <a:r>
              <a:rPr sz="4400" spc="-5" dirty="0"/>
              <a:t>Lean?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8797"/>
            <a:ext cx="8023859" cy="45624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570865" indent="-342900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core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idea is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b="1" spc="-15" dirty="0">
                <a:solidFill>
                  <a:srgbClr val="FFFFFF"/>
                </a:solidFill>
                <a:latin typeface="Carlito"/>
                <a:cs typeface="Carlito"/>
              </a:rPr>
              <a:t>maximize 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customer  value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while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minimizing </a:t>
            </a:r>
            <a:r>
              <a:rPr sz="3200" b="1" spc="-15" dirty="0">
                <a:solidFill>
                  <a:srgbClr val="FFFFFF"/>
                </a:solidFill>
                <a:latin typeface="Carlito"/>
                <a:cs typeface="Carlito"/>
              </a:rPr>
              <a:t>waste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. 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Simply,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lean</a:t>
            </a:r>
            <a:endParaRPr sz="3200">
              <a:latin typeface="Carlito"/>
              <a:cs typeface="Carlito"/>
            </a:endParaRPr>
          </a:p>
          <a:p>
            <a:pPr marL="355600">
              <a:lnSpc>
                <a:spcPts val="3210"/>
              </a:lnSpc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means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creating more value </a:t>
            </a: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customers</a:t>
            </a:r>
            <a:r>
              <a:rPr sz="32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endParaRPr sz="3200">
              <a:latin typeface="Carlito"/>
              <a:cs typeface="Carlito"/>
            </a:endParaRPr>
          </a:p>
          <a:p>
            <a:pPr marL="355600">
              <a:lnSpc>
                <a:spcPts val="3650"/>
              </a:lnSpc>
            </a:pP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fewer</a:t>
            </a:r>
            <a:r>
              <a:rPr sz="32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resources.</a:t>
            </a:r>
            <a:endParaRPr sz="3200">
              <a:latin typeface="Carlito"/>
              <a:cs typeface="Carlito"/>
            </a:endParaRPr>
          </a:p>
          <a:p>
            <a:pPr marL="355600" marR="241300" indent="-342900">
              <a:lnSpc>
                <a:spcPct val="9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lean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organization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understands customer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value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focuses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sz="3200" spc="-45" dirty="0">
                <a:solidFill>
                  <a:srgbClr val="FFFFFF"/>
                </a:solidFill>
                <a:latin typeface="Carlito"/>
                <a:cs typeface="Carlito"/>
              </a:rPr>
              <a:t>key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processes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continuously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increase it. The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ultimate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goal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is 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provide perfect value </a:t>
            </a:r>
            <a:r>
              <a:rPr sz="3200" b="1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customer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perfect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value creation process that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3200" spc="-35" dirty="0">
                <a:solidFill>
                  <a:srgbClr val="FFFFFF"/>
                </a:solidFill>
                <a:latin typeface="Carlito"/>
                <a:cs typeface="Carlito"/>
              </a:rPr>
              <a:t>zero</a:t>
            </a: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waste.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3898" y="271094"/>
            <a:ext cx="439750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Lean</a:t>
            </a:r>
            <a:r>
              <a:rPr sz="4400" spc="-60" dirty="0"/>
              <a:t> </a:t>
            </a:r>
            <a:r>
              <a:rPr sz="4400" spc="-5" dirty="0"/>
              <a:t>Thinking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13661"/>
            <a:ext cx="7932420" cy="52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508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Lean thinking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changes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focus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management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from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optimizing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separate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technologies, assets,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vertical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departments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optimizing the flow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products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services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through entire value streams that flow horizontally across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technologies, assets,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departments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24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customers.</a:t>
            </a:r>
            <a:endParaRPr sz="2400" dirty="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Eliminating </a:t>
            </a:r>
            <a:r>
              <a:rPr sz="2400" b="1" spc="-15" dirty="0">
                <a:solidFill>
                  <a:srgbClr val="FFFFFF"/>
                </a:solidFill>
                <a:latin typeface="Carlito"/>
                <a:cs typeface="Carlito"/>
              </a:rPr>
              <a:t>waste 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along </a:t>
            </a:r>
            <a:r>
              <a:rPr sz="2400" b="1" spc="-15" dirty="0">
                <a:solidFill>
                  <a:srgbClr val="FFFFFF"/>
                </a:solidFill>
                <a:latin typeface="Carlito"/>
                <a:cs typeface="Carlito"/>
              </a:rPr>
              <a:t>entire </a:t>
            </a:r>
            <a:r>
              <a:rPr sz="2400" b="1" spc="-10" dirty="0">
                <a:solidFill>
                  <a:srgbClr val="FFFFFF"/>
                </a:solidFill>
                <a:latin typeface="Carlito"/>
                <a:cs typeface="Carlito"/>
              </a:rPr>
              <a:t>value streams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, instead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at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isolated points,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creates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processes that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need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human 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effort,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space,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capital,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less time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products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services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far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costs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with much</a:t>
            </a:r>
            <a:r>
              <a:rPr sz="24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fewer</a:t>
            </a:r>
            <a:endParaRPr sz="2400" dirty="0">
              <a:latin typeface="Carlito"/>
              <a:cs typeface="Carlito"/>
            </a:endParaRPr>
          </a:p>
          <a:p>
            <a:pPr marL="355600" marR="38100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defects,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compared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traditional business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systems. </a:t>
            </a:r>
            <a:endParaRPr lang="en-US" sz="2400" spc="-2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55600" marR="381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Companies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able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respond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changing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customer desires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high </a:t>
            </a:r>
            <a:r>
              <a:rPr sz="2400" spc="-30" dirty="0">
                <a:solidFill>
                  <a:srgbClr val="FFFFFF"/>
                </a:solidFill>
                <a:latin typeface="Carlito"/>
                <a:cs typeface="Carlito"/>
              </a:rPr>
              <a:t>variety,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high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quality,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low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cost,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with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very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fast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throughput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times.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Also,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information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management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becomes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much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simpler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sz="24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accurate.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6074"/>
            <a:ext cx="9144000" cy="5759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6578904"/>
            <a:ext cx="526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http://www.shmula.com/lean-history-and-timeline-toyota-production-system/5993/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832" y="271094"/>
            <a:ext cx="483336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Lean</a:t>
            </a:r>
            <a:r>
              <a:rPr sz="4400" spc="-60" dirty="0"/>
              <a:t> </a:t>
            </a:r>
            <a:r>
              <a:rPr sz="4400" dirty="0"/>
              <a:t>Principles</a:t>
            </a:r>
          </a:p>
        </p:txBody>
      </p:sp>
      <p:sp>
        <p:nvSpPr>
          <p:cNvPr id="3" name="object 3"/>
          <p:cNvSpPr/>
          <p:nvPr/>
        </p:nvSpPr>
        <p:spPr>
          <a:xfrm>
            <a:off x="3743325" y="1457325"/>
            <a:ext cx="1704975" cy="169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66413" y="1948433"/>
            <a:ext cx="1066800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8920" marR="5080" indent="-236220">
              <a:lnSpc>
                <a:spcPts val="2210"/>
              </a:lnSpc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1.</a:t>
            </a:r>
            <a:r>
              <a:rPr sz="20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Identify  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10175" y="2676525"/>
            <a:ext cx="2143125" cy="1857375"/>
            <a:chOff x="5210175" y="2676525"/>
            <a:chExt cx="2143125" cy="1857375"/>
          </a:xfrm>
        </p:grpSpPr>
        <p:sp>
          <p:nvSpPr>
            <p:cNvPr id="6" name="object 6"/>
            <p:cNvSpPr/>
            <p:nvPr/>
          </p:nvSpPr>
          <p:spPr>
            <a:xfrm>
              <a:off x="5210175" y="2676525"/>
              <a:ext cx="561975" cy="5905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57850" y="2838450"/>
              <a:ext cx="1695450" cy="1695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08370" y="3194126"/>
            <a:ext cx="998219" cy="89090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124460">
              <a:lnSpc>
                <a:spcPct val="91700"/>
              </a:lnSpc>
              <a:spcBef>
                <a:spcPts val="30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2. Map  the</a:t>
            </a:r>
            <a:r>
              <a:rPr sz="20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Value 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Stream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24425" y="4486275"/>
            <a:ext cx="1695450" cy="2295525"/>
            <a:chOff x="4924425" y="4486275"/>
            <a:chExt cx="1695450" cy="2295525"/>
          </a:xfrm>
        </p:grpSpPr>
        <p:sp>
          <p:nvSpPr>
            <p:cNvPr id="10" name="object 10"/>
            <p:cNvSpPr/>
            <p:nvPr/>
          </p:nvSpPr>
          <p:spPr>
            <a:xfrm>
              <a:off x="5829300" y="4486275"/>
              <a:ext cx="628650" cy="571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4425" y="5076823"/>
              <a:ext cx="1695450" cy="17049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04282" y="5575808"/>
            <a:ext cx="949325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30504" marR="5080" indent="-218440">
              <a:lnSpc>
                <a:spcPts val="2210"/>
              </a:lnSpc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3.</a:t>
            </a:r>
            <a:r>
              <a:rPr sz="20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Create 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Flow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71750" y="5076823"/>
            <a:ext cx="2305050" cy="1704975"/>
            <a:chOff x="2571750" y="5076823"/>
            <a:chExt cx="2305050" cy="1704975"/>
          </a:xfrm>
        </p:grpSpPr>
        <p:sp>
          <p:nvSpPr>
            <p:cNvPr id="14" name="object 14"/>
            <p:cNvSpPr/>
            <p:nvPr/>
          </p:nvSpPr>
          <p:spPr>
            <a:xfrm>
              <a:off x="4333875" y="5600700"/>
              <a:ext cx="542925" cy="6572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71750" y="5076823"/>
              <a:ext cx="1695450" cy="17049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54782" y="5436209"/>
            <a:ext cx="932815" cy="890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2305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4.</a:t>
            </a:r>
            <a:endParaRPr sz="2000">
              <a:latin typeface="Carlito"/>
              <a:cs typeface="Carlito"/>
            </a:endParaRPr>
          </a:p>
          <a:p>
            <a:pPr marL="12065" marR="5080" algn="ctr">
              <a:lnSpc>
                <a:spcPts val="2200"/>
              </a:lnSpc>
              <a:spcBef>
                <a:spcPts val="14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abli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h  Pull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38325" y="2838450"/>
            <a:ext cx="1695450" cy="2295525"/>
            <a:chOff x="1838325" y="2838450"/>
            <a:chExt cx="1695450" cy="2295525"/>
          </a:xfrm>
        </p:grpSpPr>
        <p:sp>
          <p:nvSpPr>
            <p:cNvPr id="18" name="object 18"/>
            <p:cNvSpPr/>
            <p:nvPr/>
          </p:nvSpPr>
          <p:spPr>
            <a:xfrm>
              <a:off x="2743200" y="4552950"/>
              <a:ext cx="628650" cy="5810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38325" y="2838450"/>
              <a:ext cx="1695450" cy="16954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51633" y="3333699"/>
            <a:ext cx="1085215" cy="612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305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5.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Seek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ts val="2305"/>
              </a:lnSpc>
            </a:pP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er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ection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05175" y="2724150"/>
            <a:ext cx="561975" cy="5905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5882" y="271094"/>
            <a:ext cx="452551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0" dirty="0"/>
              <a:t>Wastes </a:t>
            </a:r>
            <a:r>
              <a:rPr sz="4400" dirty="0"/>
              <a:t>in</a:t>
            </a:r>
            <a:r>
              <a:rPr sz="4400" spc="-35" dirty="0"/>
              <a:t> </a:t>
            </a:r>
            <a:r>
              <a:rPr sz="4400" dirty="0"/>
              <a:t>Lean</a:t>
            </a:r>
          </a:p>
        </p:txBody>
      </p:sp>
      <p:sp>
        <p:nvSpPr>
          <p:cNvPr id="3" name="object 3"/>
          <p:cNvSpPr/>
          <p:nvPr/>
        </p:nvSpPr>
        <p:spPr>
          <a:xfrm>
            <a:off x="1406271" y="1384325"/>
            <a:ext cx="6454266" cy="5179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06337"/>
            <a:ext cx="3592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http://nantachit.exteen.com/20120131/muda-muri-mura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2476" y="-64132"/>
            <a:ext cx="3955924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How they</a:t>
            </a:r>
            <a:r>
              <a:rPr sz="4400" spc="-125" dirty="0"/>
              <a:t> </a:t>
            </a:r>
            <a:r>
              <a:rPr sz="4400" spc="-15" dirty="0"/>
              <a:t>manifest?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11784" y="1664830"/>
            <a:ext cx="8907907" cy="4078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590792"/>
            <a:ext cx="564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https://leanandkanban.wordpress.com/2011/03/22/lean-is-about-eliminating-waste-right/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200" y="0"/>
            <a:ext cx="7952994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0664" y="271094"/>
            <a:ext cx="61283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darwin </a:t>
            </a:r>
            <a:r>
              <a:rPr sz="4400" spc="-15" dirty="0"/>
              <a:t>at </a:t>
            </a:r>
            <a:r>
              <a:rPr sz="4400" spc="-10" dirty="0"/>
              <a:t>work </a:t>
            </a:r>
            <a:r>
              <a:rPr sz="4400" spc="5" dirty="0"/>
              <a:t>on</a:t>
            </a:r>
            <a:r>
              <a:rPr sz="4400" spc="-65" dirty="0"/>
              <a:t> </a:t>
            </a:r>
            <a:r>
              <a:rPr sz="4400" spc="-10" dirty="0"/>
              <a:t>internet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03783" y="2026246"/>
            <a:ext cx="2878836" cy="4397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593840"/>
            <a:ext cx="33254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http://www.flickr.com/photos/stabilo-boss/93136022/sizes/o/in/photostream/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8186" y="1304925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2006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09158" y="2031199"/>
            <a:ext cx="2872993" cy="4392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63004" y="1435100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2009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1165" y="6565798"/>
            <a:ext cx="35547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rlito"/>
                <a:cs typeface="Carlito"/>
                <a:hlinkClick r:id="rId5"/>
              </a:rPr>
              <a:t>http://rossdawsonblog.com/weblog/archives/2009/05/rapid_turnover.html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33800" y="3914775"/>
            <a:ext cx="1724025" cy="714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1977"/>
            <a:ext cx="9144000" cy="5088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025" y="271094"/>
            <a:ext cx="6459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Lean </a:t>
            </a:r>
            <a:r>
              <a:rPr sz="4400" spc="-15" dirty="0"/>
              <a:t>Software</a:t>
            </a:r>
            <a:r>
              <a:rPr sz="4400" spc="-20" dirty="0"/>
              <a:t> </a:t>
            </a:r>
            <a:r>
              <a:rPr sz="4400" spc="-10" dirty="0"/>
              <a:t>Development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10635"/>
            <a:ext cx="3674745" cy="412305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Optimize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Whole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Eliminate</a:t>
            </a:r>
            <a:r>
              <a:rPr sz="32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Waste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Build Quality</a:t>
            </a:r>
            <a:r>
              <a:rPr sz="3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 Constantly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Deliver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Fast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Engage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Everyone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Keep Getting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607556"/>
            <a:ext cx="1485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www.poppendieck.com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380" y="271094"/>
            <a:ext cx="4572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Optimize </a:t>
            </a:r>
            <a:r>
              <a:rPr sz="4400" dirty="0"/>
              <a:t>the</a:t>
            </a:r>
            <a:r>
              <a:rPr sz="4400" spc="-90" dirty="0"/>
              <a:t> </a:t>
            </a:r>
            <a:r>
              <a:rPr sz="4400" spc="5" dirty="0"/>
              <a:t>Whole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45081"/>
            <a:ext cx="7861934" cy="4826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1176020">
              <a:lnSpc>
                <a:spcPts val="2400"/>
              </a:lnSpc>
              <a:spcBef>
                <a:spcPts val="675"/>
              </a:spcBef>
            </a:pP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Optimizing a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part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of a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system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sz="2500" spc="-20" dirty="0">
                <a:solidFill>
                  <a:srgbClr val="FFFFFF"/>
                </a:solidFill>
                <a:latin typeface="Carlito"/>
                <a:cs typeface="Carlito"/>
              </a:rPr>
              <a:t>always,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time, 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sub-optimize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overall</a:t>
            </a:r>
            <a:r>
              <a:rPr sz="25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</a:pPr>
            <a:r>
              <a:rPr sz="2500" b="1" spc="-15" dirty="0">
                <a:solidFill>
                  <a:srgbClr val="FFFFFF"/>
                </a:solidFill>
                <a:latin typeface="Carlito"/>
                <a:cs typeface="Carlito"/>
              </a:rPr>
              <a:t>Focus </a:t>
            </a: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on the </a:t>
            </a:r>
            <a:r>
              <a:rPr sz="2500" b="1" spc="-15" dirty="0">
                <a:solidFill>
                  <a:srgbClr val="FFFFFF"/>
                </a:solidFill>
                <a:latin typeface="Carlito"/>
                <a:cs typeface="Carlito"/>
              </a:rPr>
              <a:t>Entire </a:t>
            </a:r>
            <a:r>
              <a:rPr sz="2500" b="1" spc="-30" dirty="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r>
              <a:rPr sz="2500" b="1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Stream</a:t>
            </a:r>
            <a:endParaRPr sz="2500">
              <a:latin typeface="Carlito"/>
              <a:cs typeface="Carlito"/>
            </a:endParaRPr>
          </a:p>
          <a:p>
            <a:pPr marL="12700">
              <a:lnSpc>
                <a:spcPts val="2400"/>
              </a:lnSpc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concept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cash.</a:t>
            </a:r>
            <a:endParaRPr sz="250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customer request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to deployed</a:t>
            </a:r>
            <a:r>
              <a:rPr sz="25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software.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  <a:spcBef>
                <a:spcPts val="5"/>
              </a:spcBef>
            </a:pP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Deliver </a:t>
            </a: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500" b="1" spc="-15" dirty="0">
                <a:solidFill>
                  <a:srgbClr val="FFFFFF"/>
                </a:solidFill>
                <a:latin typeface="Carlito"/>
                <a:cs typeface="Carlito"/>
              </a:rPr>
              <a:t>Complete</a:t>
            </a:r>
            <a:r>
              <a:rPr sz="2500" b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Product</a:t>
            </a:r>
            <a:endParaRPr sz="2500">
              <a:latin typeface="Carlito"/>
              <a:cs typeface="Carlito"/>
            </a:endParaRPr>
          </a:p>
          <a:p>
            <a:pPr marL="12700" marR="382270">
              <a:lnSpc>
                <a:spcPts val="2400"/>
              </a:lnSpc>
              <a:spcBef>
                <a:spcPts val="280"/>
              </a:spcBef>
            </a:pPr>
            <a:r>
              <a:rPr sz="2500" spc="-20" dirty="0">
                <a:solidFill>
                  <a:srgbClr val="FFFFFF"/>
                </a:solidFill>
                <a:latin typeface="Carlito"/>
                <a:cs typeface="Carlito"/>
              </a:rPr>
              <a:t>Customers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don't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want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software;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want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their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problems  solved. Complete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solutions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built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by complete</a:t>
            </a:r>
            <a:r>
              <a:rPr sz="25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teams.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</a:pP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Think Long</a:t>
            </a:r>
            <a:r>
              <a:rPr sz="25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60" dirty="0">
                <a:solidFill>
                  <a:srgbClr val="FFFFFF"/>
                </a:solidFill>
                <a:latin typeface="Carlito"/>
                <a:cs typeface="Carlito"/>
              </a:rPr>
              <a:t>Term</a:t>
            </a:r>
            <a:endParaRPr sz="2500">
              <a:latin typeface="Carlito"/>
              <a:cs typeface="Carlito"/>
            </a:endParaRPr>
          </a:p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Beware </a:t>
            </a:r>
            <a:r>
              <a:rPr sz="25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governance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incentive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systems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that drive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short 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term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thinking and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optimize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local</a:t>
            </a:r>
            <a:r>
              <a:rPr sz="25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performance.</a:t>
            </a:r>
            <a:endParaRPr sz="2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5292" y="271094"/>
            <a:ext cx="36925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Eliminate</a:t>
            </a:r>
            <a:r>
              <a:rPr sz="4400" spc="-40" dirty="0"/>
              <a:t> </a:t>
            </a:r>
            <a:r>
              <a:rPr sz="4400" spc="-50" dirty="0"/>
              <a:t>Waste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8029575" cy="47872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1786255">
              <a:lnSpc>
                <a:spcPct val="80000"/>
              </a:lnSpc>
              <a:spcBef>
                <a:spcPts val="620"/>
              </a:spcBef>
            </a:pP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Waste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anything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does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add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customer value.  The three biggest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wastes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software development</a:t>
            </a:r>
            <a:r>
              <a:rPr sz="2200" spc="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are: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Building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Wrong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Thing</a:t>
            </a:r>
            <a:endParaRPr sz="2200">
              <a:latin typeface="Carlito"/>
              <a:cs typeface="Carlito"/>
            </a:endParaRPr>
          </a:p>
          <a:p>
            <a:pPr marL="12700" marR="14986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"There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nothing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useless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efficiently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which should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done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all." 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Peter</a:t>
            </a:r>
            <a:r>
              <a:rPr sz="2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Drucker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Failure to</a:t>
            </a:r>
            <a:r>
              <a:rPr sz="2200" b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110"/>
              </a:lnSpc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Many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our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policies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i="1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200" i="1" spc="-20" dirty="0">
                <a:solidFill>
                  <a:srgbClr val="FFFFFF"/>
                </a:solidFill>
                <a:latin typeface="Carlito"/>
                <a:cs typeface="Carlito"/>
              </a:rPr>
              <a:t>example: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governance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variance</a:t>
            </a:r>
            <a:r>
              <a:rPr sz="2200" i="1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265"/>
              </a:spcBef>
            </a:pP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plan, frequent handovers, and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separating decision-making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interfere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the learning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essence of</a:t>
            </a:r>
            <a:r>
              <a:rPr sz="2200" spc="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development.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Thrashing</a:t>
            </a:r>
            <a:endParaRPr sz="2200">
              <a:latin typeface="Carlito"/>
              <a:cs typeface="Carlito"/>
            </a:endParaRPr>
          </a:p>
          <a:p>
            <a:pPr marL="12700" marR="13970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Practices that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interfere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the smooth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flow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 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200" i="1" spc="-40" dirty="0">
                <a:solidFill>
                  <a:srgbClr val="FFFFFF"/>
                </a:solidFill>
                <a:latin typeface="Carlito"/>
                <a:cs typeface="Carlito"/>
              </a:rPr>
              <a:t>task 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switching,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long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lists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requests,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big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piles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partly done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deliver  half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twice the</a:t>
            </a:r>
            <a:r>
              <a:rPr sz="2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effort.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314" y="271094"/>
            <a:ext cx="75761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0" dirty="0"/>
              <a:t>Wastes </a:t>
            </a:r>
            <a:r>
              <a:rPr sz="4400" dirty="0"/>
              <a:t>in </a:t>
            </a:r>
            <a:r>
              <a:rPr sz="4400" spc="-15" dirty="0"/>
              <a:t>Software</a:t>
            </a:r>
            <a:r>
              <a:rPr sz="4400" spc="30" dirty="0"/>
              <a:t> </a:t>
            </a:r>
            <a:r>
              <a:rPr sz="4400" spc="-10" dirty="0"/>
              <a:t>Development</a:t>
            </a:r>
            <a:endParaRPr sz="4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97320"/>
              </p:ext>
            </p:extLst>
          </p:nvPr>
        </p:nvGraphicFramePr>
        <p:xfrm>
          <a:off x="450850" y="1593850"/>
          <a:ext cx="82296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Wastes </a:t>
                      </a:r>
                      <a:r>
                        <a:rPr sz="2400" b="1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in</a:t>
                      </a:r>
                      <a:r>
                        <a:rPr sz="2400" b="1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b="1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Manufacturing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Wastes </a:t>
                      </a:r>
                      <a:r>
                        <a:rPr sz="2400" b="1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in </a:t>
                      </a:r>
                      <a:r>
                        <a:rPr sz="2400" b="1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Software</a:t>
                      </a:r>
                      <a:r>
                        <a:rPr sz="2400" b="1" spc="-2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b="1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Development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Inventory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Partially </a:t>
                      </a:r>
                      <a:r>
                        <a:rPr sz="2400" spc="-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done</a:t>
                      </a:r>
                      <a:r>
                        <a:rPr sz="2400" spc="-3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work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Extra</a:t>
                      </a:r>
                      <a:r>
                        <a:rPr sz="2400" spc="-4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Processing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Extra</a:t>
                      </a:r>
                      <a:r>
                        <a:rPr sz="2400" spc="-4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processes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Overproduction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Extra</a:t>
                      </a:r>
                      <a:r>
                        <a:rPr sz="2400" spc="-4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features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Transportation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Task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Switching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Waiting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Waiting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Motion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Motion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Defects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Defects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71094"/>
            <a:ext cx="479894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Build Quality</a:t>
            </a:r>
            <a:r>
              <a:rPr sz="4400" spc="-80" dirty="0"/>
              <a:t> </a:t>
            </a:r>
            <a:r>
              <a:rPr sz="4400" dirty="0"/>
              <a:t>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8049895" cy="47872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62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If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routinely find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defects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your verification process,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process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defective.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 algn="just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Final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Verification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Should Not Find</a:t>
            </a:r>
            <a:r>
              <a:rPr sz="2200" b="1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Defects!</a:t>
            </a:r>
            <a:endParaRPr sz="2200">
              <a:latin typeface="Carlito"/>
              <a:cs typeface="Carlito"/>
            </a:endParaRPr>
          </a:p>
          <a:p>
            <a:pPr marL="12700" marR="139700" algn="just">
              <a:lnSpc>
                <a:spcPct val="80000"/>
              </a:lnSpc>
              <a:spcBef>
                <a:spcPts val="265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Every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software development process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ever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invented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had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its primary  purpose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fix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defects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early 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development process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possible.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Mistake-Proof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Process with </a:t>
            </a:r>
            <a:r>
              <a:rPr sz="2200" b="1" spc="-30" dirty="0">
                <a:solidFill>
                  <a:srgbClr val="FFFFFF"/>
                </a:solidFill>
                <a:latin typeface="Carlito"/>
                <a:cs typeface="Carlito"/>
              </a:rPr>
              <a:t>Test-First</a:t>
            </a:r>
            <a:r>
              <a:rPr sz="2200" b="1" spc="1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2200">
              <a:latin typeface="Carlito"/>
              <a:cs typeface="Carlito"/>
            </a:endParaRPr>
          </a:p>
          <a:p>
            <a:pPr marL="12700" marR="227965">
              <a:lnSpc>
                <a:spcPct val="80000"/>
              </a:lnSpc>
              <a:spcBef>
                <a:spcPts val="26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Tests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including,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unit </a:t>
            </a:r>
            <a:r>
              <a:rPr sz="2200" i="1" spc="-15" dirty="0">
                <a:solidFill>
                  <a:srgbClr val="FFFFFF"/>
                </a:solidFill>
                <a:latin typeface="Carlito"/>
                <a:cs typeface="Carlito"/>
              </a:rPr>
              <a:t>tests,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end-to-end </a:t>
            </a:r>
            <a:r>
              <a:rPr sz="2200" i="1" spc="-15" dirty="0">
                <a:solidFill>
                  <a:srgbClr val="FFFFFF"/>
                </a:solidFill>
                <a:latin typeface="Carlito"/>
                <a:cs typeface="Carlito"/>
              </a:rPr>
              <a:t>tests,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and integration </a:t>
            </a:r>
            <a:r>
              <a:rPr sz="2200" i="1" spc="-20" dirty="0">
                <a:solidFill>
                  <a:srgbClr val="FFFFFF"/>
                </a:solidFill>
                <a:latin typeface="Carlito"/>
                <a:cs typeface="Carlito"/>
              </a:rPr>
              <a:t>tests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must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available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confidence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correctness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the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system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at any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during development,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every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level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the</a:t>
            </a:r>
            <a:r>
              <a:rPr sz="2200" spc="3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Break</a:t>
            </a:r>
            <a:r>
              <a:rPr sz="220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Dependencies</a:t>
            </a:r>
            <a:endParaRPr sz="2200">
              <a:latin typeface="Carlito"/>
              <a:cs typeface="Carlito"/>
            </a:endParaRPr>
          </a:p>
          <a:p>
            <a:pPr marL="12700" marR="168910">
              <a:lnSpc>
                <a:spcPct val="80000"/>
              </a:lnSpc>
              <a:spcBef>
                <a:spcPts val="265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architecture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should support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addition of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any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feature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at any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6712" y="271094"/>
            <a:ext cx="542048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Learn</a:t>
            </a:r>
            <a:r>
              <a:rPr sz="4400" spc="-70" dirty="0"/>
              <a:t> </a:t>
            </a:r>
            <a:r>
              <a:rPr sz="4400" spc="-10" dirty="0"/>
              <a:t>Constantly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8031480" cy="4250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Planning 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useful.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Learning is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essential.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  <a:spcBef>
                <a:spcPts val="5"/>
              </a:spcBef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Predictable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Performance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Driven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200" b="1" spc="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Feedback</a:t>
            </a:r>
            <a:endParaRPr sz="2200" dirty="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2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predictable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organization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does not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guess about 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future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call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 a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plan;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capacity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rapidly respond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future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unfolds.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Maintain</a:t>
            </a:r>
            <a:r>
              <a:rPr sz="2200" b="1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Options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Think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code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experiment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sz="2200" spc="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change-tolerant.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Last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Responsible</a:t>
            </a:r>
            <a:r>
              <a:rPr sz="2200" b="1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Moment</a:t>
            </a:r>
            <a:endParaRPr sz="2200" dirty="0">
              <a:latin typeface="Carlito"/>
              <a:cs typeface="Carlito"/>
            </a:endParaRPr>
          </a:p>
          <a:p>
            <a:pPr marL="12700" marR="19431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Learn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much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possible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before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making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irreversible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decisions. Don't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decisions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will be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expensive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change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before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their time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don't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them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after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sz="2200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time!</a:t>
            </a:r>
            <a:endParaRPr sz="22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378" y="271094"/>
            <a:ext cx="314782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Learn</a:t>
            </a:r>
            <a:r>
              <a:rPr sz="4400" spc="-75" dirty="0"/>
              <a:t> </a:t>
            </a:r>
            <a:r>
              <a:rPr sz="4400" spc="-40" dirty="0"/>
              <a:t>Fast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7992745" cy="50552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74295">
              <a:lnSpc>
                <a:spcPct val="80100"/>
              </a:lnSpc>
              <a:spcBef>
                <a:spcPts val="62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Start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a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deep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understanding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all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stakeholders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what they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will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value.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steady,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even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flow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work, pulled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deep  understanding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Carlito"/>
              <a:cs typeface="Carlito"/>
            </a:endParaRPr>
          </a:p>
          <a:p>
            <a:pPr marL="12700" marR="557530">
              <a:lnSpc>
                <a:spcPct val="80000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Rapid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Delivery,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High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Quality,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Low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Cost are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Fully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Compatible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Companies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compete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basis 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speed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big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cost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advantage,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deliver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superior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quality,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are more attuned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their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customers'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 needs.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Queuing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Theory Applies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Development,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sz="2200" b="1" spc="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Servers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Focusing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utilization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creates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traffic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jam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actually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reduces  utilization. Drive down cycle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time with small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batches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fewer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things-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in-process.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Aggressively limit the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size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lists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queues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Managing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Workflow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is a lot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easier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than Managing</a:t>
            </a:r>
            <a:r>
              <a:rPr sz="2200" b="1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Schedules</a:t>
            </a:r>
            <a:endParaRPr sz="2200">
              <a:latin typeface="Carlito"/>
              <a:cs typeface="Carlito"/>
            </a:endParaRPr>
          </a:p>
          <a:p>
            <a:pPr marL="12700" marR="55244">
              <a:lnSpc>
                <a:spcPts val="2110"/>
              </a:lnSpc>
              <a:spcBef>
                <a:spcPts val="24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best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way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reliable,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predictable deliveries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reliable,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repeatable workflows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iterations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or a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kanban</a:t>
            </a:r>
            <a:r>
              <a:rPr sz="2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9908" y="271094"/>
            <a:ext cx="568109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Keep </a:t>
            </a:r>
            <a:r>
              <a:rPr sz="4400" spc="-15" dirty="0"/>
              <a:t>Getting</a:t>
            </a:r>
            <a:r>
              <a:rPr sz="4400" spc="-30" dirty="0"/>
              <a:t> </a:t>
            </a:r>
            <a:r>
              <a:rPr sz="4400" spc="-20" dirty="0"/>
              <a:t>Better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7882255" cy="47872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43815">
              <a:lnSpc>
                <a:spcPct val="80000"/>
              </a:lnSpc>
              <a:spcBef>
                <a:spcPts val="62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Results are not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point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point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the 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capable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delivering</a:t>
            </a:r>
            <a:r>
              <a:rPr sz="2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results.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Failure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is a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r>
              <a:rPr sz="2200" b="1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Opportunity</a:t>
            </a:r>
            <a:endParaRPr sz="2200">
              <a:latin typeface="Carlito"/>
              <a:cs typeface="Carlito"/>
            </a:endParaRPr>
          </a:p>
          <a:p>
            <a:pPr marL="12700" marR="281305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most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reliable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performance comes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even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small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failures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are  deeply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investigated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corrected;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when noise 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sz="220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tolerated.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Standards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Exist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Challenged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200" b="1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Improved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ts val="2110"/>
              </a:lnSpc>
              <a:spcBef>
                <a:spcPts val="25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Embody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current best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known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practice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everyone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follows,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while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actively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encouraging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everyone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challenge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change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Use the Scientific</a:t>
            </a:r>
            <a:r>
              <a:rPr sz="2200" b="1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Method</a:t>
            </a:r>
            <a:endParaRPr sz="2200">
              <a:latin typeface="Carlito"/>
              <a:cs typeface="Carlito"/>
            </a:endParaRPr>
          </a:p>
          <a:p>
            <a:pPr marL="12700" marR="54610">
              <a:lnSpc>
                <a:spcPct val="80000"/>
              </a:lnSpc>
              <a:spcBef>
                <a:spcPts val="26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Teach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teams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to: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hypotheses,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conduct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many rapid  experiments,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concise documentation,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implement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best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alternative.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3852" y="271094"/>
            <a:ext cx="567194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Engage</a:t>
            </a:r>
            <a:r>
              <a:rPr sz="4400" spc="-45" dirty="0"/>
              <a:t> </a:t>
            </a:r>
            <a:r>
              <a:rPr sz="4400" spc="-25" dirty="0"/>
              <a:t>Everyone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61845"/>
            <a:ext cx="7969250" cy="4416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364490">
              <a:lnSpc>
                <a:spcPts val="1920"/>
              </a:lnSpc>
              <a:spcBef>
                <a:spcPts val="565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The time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energy of bright,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creative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scarce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resources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today's 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economy,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the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basis of competitive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advantage.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  <a:spcBef>
                <a:spcPts val="20"/>
              </a:spcBef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who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paid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fairly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adequately are motivated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autonomy, mastery,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0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purpose.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Autonomy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ts val="1920"/>
              </a:lnSpc>
              <a:spcBef>
                <a:spcPts val="225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most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effective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work groups are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semi-autonomous teams with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internal 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leader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with end-to-end responsibility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complete,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meaningful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tasks.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Mastery</a:t>
            </a:r>
            <a:endParaRPr sz="2000">
              <a:latin typeface="Carlito"/>
              <a:cs typeface="Carlito"/>
            </a:endParaRPr>
          </a:p>
          <a:p>
            <a:pPr marL="12700" marR="1234440">
              <a:lnSpc>
                <a:spcPct val="80000"/>
              </a:lnSpc>
              <a:spcBef>
                <a:spcPts val="240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Respect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means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providing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challenge, feedback,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environment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enables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everyone to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become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excellent.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endParaRPr sz="2000">
              <a:latin typeface="Carlito"/>
              <a:cs typeface="Carlito"/>
            </a:endParaRPr>
          </a:p>
          <a:p>
            <a:pPr marL="12700" marR="164465">
              <a:lnSpc>
                <a:spcPct val="80000"/>
              </a:lnSpc>
              <a:spcBef>
                <a:spcPts val="244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Tie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value.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by believing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the purpose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their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will people  become engaged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achieving that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purpose.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7122" y="278714"/>
            <a:ext cx="6835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yet, </a:t>
            </a:r>
            <a:r>
              <a:rPr sz="3600" spc="-5" dirty="0"/>
              <a:t>our </a:t>
            </a:r>
            <a:r>
              <a:rPr sz="3600" spc="-10" dirty="0"/>
              <a:t>product development</a:t>
            </a:r>
            <a:r>
              <a:rPr sz="3600" spc="-95" dirty="0"/>
              <a:t> </a:t>
            </a:r>
            <a:r>
              <a:rPr sz="3600" spc="-10" dirty="0"/>
              <a:t>sucks!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19052" y="1244104"/>
            <a:ext cx="6031230" cy="531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365" y="6593230"/>
            <a:ext cx="474726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http://blog.amplifiedanalytics.com/2011/07/musing-on-difference-between-successful-product-innovation/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09740" y="1244104"/>
            <a:ext cx="2723641" cy="531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68820" y="6652971"/>
            <a:ext cx="24968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5"/>
              </a:rPr>
              <a:t>http://www.nickblack.org/2009/10/how-brand-trust-affects-new-products.html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6545" y="271094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Kanban</a:t>
            </a:r>
            <a:r>
              <a:rPr sz="4400" spc="-90" dirty="0"/>
              <a:t> </a:t>
            </a:r>
            <a:r>
              <a:rPr sz="4400" spc="-30" dirty="0"/>
              <a:t>System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0" y="1665947"/>
            <a:ext cx="9144000" cy="482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06337"/>
            <a:ext cx="653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http://www.toyota-global.com/company/vision_philosophy/toyota_production_system/just-in-time.html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817" y="293954"/>
            <a:ext cx="75933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5280" marR="5080" indent="-286321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How Kanban helps </a:t>
            </a:r>
            <a:r>
              <a:rPr sz="4000" spc="-10" dirty="0">
                <a:latin typeface="Arial"/>
                <a:cs typeface="Arial"/>
              </a:rPr>
              <a:t>achieve </a:t>
            </a:r>
            <a:r>
              <a:rPr sz="4000" dirty="0">
                <a:latin typeface="Arial"/>
                <a:cs typeface="Arial"/>
              </a:rPr>
              <a:t>“Just-  </a:t>
            </a:r>
            <a:r>
              <a:rPr sz="4000" spc="-25" dirty="0">
                <a:latin typeface="Arial"/>
                <a:cs typeface="Arial"/>
              </a:rPr>
              <a:t>in-Time”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643" y="1607565"/>
            <a:ext cx="8519795" cy="5211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851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818515" algn="l"/>
                <a:tab pos="81915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For example,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efficiently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produce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large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number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automobiles,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consist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around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30,000 parts,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it is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necessary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to create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detailed production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plan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includes parts 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procurement.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Supplying "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sz="3200" b="1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endParaRPr sz="3200">
              <a:latin typeface="Carlito"/>
              <a:cs typeface="Carlito"/>
            </a:endParaRPr>
          </a:p>
          <a:p>
            <a:pPr marL="818515" marR="109855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needed, when </a:t>
            </a:r>
            <a:r>
              <a:rPr sz="3200" b="1" spc="5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needed,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and in the 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amount needed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"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according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production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plan can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eliminate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waste,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inconsistencies,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unreasonable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requirements, resulting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improved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productivity.</a:t>
            </a:r>
            <a:endParaRPr sz="3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http://www.toyota-global.com/company/vision_philosophy/toyota_production_system/just-in-time.html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5253228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 </a:t>
            </a:r>
            <a:r>
              <a:rPr dirty="0"/>
              <a:t>- </a:t>
            </a:r>
            <a:r>
              <a:rPr b="1" dirty="0">
                <a:latin typeface="Arial"/>
                <a:cs typeface="Arial"/>
              </a:rPr>
              <a:t>3 </a:t>
            </a:r>
            <a:r>
              <a:rPr b="1" spc="-9" dirty="0">
                <a:latin typeface="Arial"/>
                <a:cs typeface="Arial"/>
              </a:rPr>
              <a:t>basic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179" y="2110068"/>
            <a:ext cx="8431340" cy="3561551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349758" indent="-338900">
              <a:spcBef>
                <a:spcPts val="103"/>
              </a:spcBef>
              <a:buAutoNum type="arabicPeriod"/>
              <a:tabLst>
                <a:tab pos="350330" algn="l"/>
              </a:tabLst>
            </a:pPr>
            <a:r>
              <a:rPr sz="2385" b="1" spc="-5" dirty="0">
                <a:latin typeface="Arial"/>
                <a:cs typeface="Arial"/>
              </a:rPr>
              <a:t>Start </a:t>
            </a:r>
            <a:r>
              <a:rPr sz="2385" b="1" dirty="0">
                <a:latin typeface="Arial"/>
                <a:cs typeface="Arial"/>
              </a:rPr>
              <a:t>with </a:t>
            </a:r>
            <a:r>
              <a:rPr sz="2385" b="1" spc="5" dirty="0">
                <a:latin typeface="Arial"/>
                <a:cs typeface="Arial"/>
              </a:rPr>
              <a:t>what you do</a:t>
            </a:r>
            <a:r>
              <a:rPr sz="2385" b="1" spc="-27" dirty="0">
                <a:latin typeface="Arial"/>
                <a:cs typeface="Arial"/>
              </a:rPr>
              <a:t> </a:t>
            </a:r>
            <a:r>
              <a:rPr sz="2385" b="1" spc="5" dirty="0">
                <a:latin typeface="Arial"/>
                <a:cs typeface="Arial"/>
              </a:rPr>
              <a:t>now</a:t>
            </a:r>
            <a:endParaRPr sz="2385">
              <a:latin typeface="Arial"/>
              <a:cs typeface="Arial"/>
            </a:endParaRPr>
          </a:p>
          <a:p>
            <a:pPr marL="353759" marR="3473006" lvl="1" indent="-174879">
              <a:lnSpc>
                <a:spcPct val="101400"/>
              </a:lnSpc>
              <a:spcBef>
                <a:spcPts val="41"/>
              </a:spcBef>
              <a:buChar char="●"/>
              <a:tabLst>
                <a:tab pos="354330" algn="l"/>
              </a:tabLst>
            </a:pPr>
            <a:r>
              <a:rPr sz="1665" spc="5" dirty="0">
                <a:latin typeface="Arial"/>
                <a:cs typeface="Arial"/>
              </a:rPr>
              <a:t>Kanban does </a:t>
            </a:r>
            <a:r>
              <a:rPr sz="1665" dirty="0">
                <a:latin typeface="Arial"/>
                <a:cs typeface="Arial"/>
              </a:rPr>
              <a:t>not prescribe </a:t>
            </a:r>
            <a:r>
              <a:rPr sz="1665" spc="5" dirty="0">
                <a:latin typeface="Arial"/>
                <a:cs typeface="Arial"/>
              </a:rPr>
              <a:t>a specific set </a:t>
            </a:r>
            <a:r>
              <a:rPr sz="1665" dirty="0">
                <a:latin typeface="Arial"/>
                <a:cs typeface="Arial"/>
              </a:rPr>
              <a:t>of </a:t>
            </a:r>
            <a:r>
              <a:rPr sz="1665" spc="5" dirty="0">
                <a:latin typeface="Arial"/>
                <a:cs typeface="Arial"/>
              </a:rPr>
              <a:t>roles  </a:t>
            </a:r>
            <a:r>
              <a:rPr sz="1665" dirty="0">
                <a:latin typeface="Arial"/>
                <a:cs typeface="Arial"/>
              </a:rPr>
              <a:t>or process</a:t>
            </a:r>
            <a:r>
              <a:rPr sz="1665" spc="-5" dirty="0">
                <a:latin typeface="Arial"/>
                <a:cs typeface="Arial"/>
              </a:rPr>
              <a:t> </a:t>
            </a:r>
            <a:r>
              <a:rPr sz="1665" spc="5" dirty="0">
                <a:latin typeface="Arial"/>
                <a:cs typeface="Arial"/>
              </a:rPr>
              <a:t>steps</a:t>
            </a:r>
            <a:endParaRPr sz="1665">
              <a:latin typeface="Arial"/>
              <a:cs typeface="Arial"/>
            </a:endParaRPr>
          </a:p>
          <a:p>
            <a:pPr lvl="1">
              <a:spcBef>
                <a:spcPts val="5"/>
              </a:spcBef>
              <a:buFont typeface="Arial"/>
              <a:buChar char="●"/>
            </a:pPr>
            <a:endParaRPr sz="2520">
              <a:latin typeface="Arial"/>
              <a:cs typeface="Arial"/>
            </a:endParaRPr>
          </a:p>
          <a:p>
            <a:pPr marL="349758" indent="-338900">
              <a:buAutoNum type="arabicPeriod"/>
              <a:tabLst>
                <a:tab pos="350330" algn="l"/>
              </a:tabLst>
            </a:pPr>
            <a:r>
              <a:rPr sz="2385" b="1" spc="5" dirty="0">
                <a:latin typeface="Arial"/>
                <a:cs typeface="Arial"/>
              </a:rPr>
              <a:t>Agree to pursue </a:t>
            </a:r>
            <a:r>
              <a:rPr sz="2385" b="1" dirty="0">
                <a:latin typeface="Arial"/>
                <a:cs typeface="Arial"/>
              </a:rPr>
              <a:t>incremental, evolutionary</a:t>
            </a:r>
            <a:r>
              <a:rPr sz="2385" b="1" spc="-18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change</a:t>
            </a:r>
            <a:endParaRPr sz="2385">
              <a:latin typeface="Arial"/>
              <a:cs typeface="Arial"/>
            </a:endParaRPr>
          </a:p>
          <a:p>
            <a:pPr marL="353759" marR="130874" lvl="1" indent="-174879">
              <a:lnSpc>
                <a:spcPct val="101400"/>
              </a:lnSpc>
              <a:spcBef>
                <a:spcPts val="41"/>
              </a:spcBef>
              <a:buChar char="●"/>
              <a:tabLst>
                <a:tab pos="354330" algn="l"/>
              </a:tabLst>
            </a:pPr>
            <a:r>
              <a:rPr sz="1665" spc="5" dirty="0">
                <a:latin typeface="Arial"/>
                <a:cs typeface="Arial"/>
              </a:rPr>
              <a:t>continuous small changes </a:t>
            </a:r>
            <a:r>
              <a:rPr sz="1665" dirty="0">
                <a:latin typeface="Arial"/>
                <a:cs typeface="Arial"/>
              </a:rPr>
              <a:t>that </a:t>
            </a:r>
            <a:r>
              <a:rPr sz="1665" spc="5" dirty="0">
                <a:latin typeface="Arial"/>
                <a:cs typeface="Arial"/>
              </a:rPr>
              <a:t>stick vs. sweeping changes </a:t>
            </a:r>
            <a:r>
              <a:rPr sz="1665" dirty="0">
                <a:latin typeface="Arial"/>
                <a:cs typeface="Arial"/>
              </a:rPr>
              <a:t>that fail </a:t>
            </a:r>
            <a:r>
              <a:rPr sz="1665" spc="5" dirty="0">
                <a:latin typeface="Arial"/>
                <a:cs typeface="Arial"/>
              </a:rPr>
              <a:t>due </a:t>
            </a:r>
            <a:r>
              <a:rPr sz="1665" dirty="0">
                <a:latin typeface="Arial"/>
                <a:cs typeface="Arial"/>
              </a:rPr>
              <a:t>to </a:t>
            </a:r>
            <a:r>
              <a:rPr sz="1665" spc="5" dirty="0">
                <a:latin typeface="Arial"/>
                <a:cs typeface="Arial"/>
              </a:rPr>
              <a:t>resistance  and </a:t>
            </a:r>
            <a:r>
              <a:rPr sz="1665" dirty="0">
                <a:latin typeface="Arial"/>
                <a:cs typeface="Arial"/>
              </a:rPr>
              <a:t>fear in the</a:t>
            </a:r>
            <a:r>
              <a:rPr sz="1665" spc="-9" dirty="0">
                <a:latin typeface="Arial"/>
                <a:cs typeface="Arial"/>
              </a:rPr>
              <a:t> </a:t>
            </a:r>
            <a:r>
              <a:rPr sz="1665" dirty="0">
                <a:latin typeface="Arial"/>
                <a:cs typeface="Arial"/>
              </a:rPr>
              <a:t>organization</a:t>
            </a:r>
            <a:endParaRPr sz="1665">
              <a:latin typeface="Arial"/>
              <a:cs typeface="Arial"/>
            </a:endParaRPr>
          </a:p>
          <a:p>
            <a:pPr lvl="1">
              <a:spcBef>
                <a:spcPts val="14"/>
              </a:spcBef>
              <a:buFont typeface="Arial"/>
              <a:buChar char="●"/>
            </a:pPr>
            <a:endParaRPr sz="2475">
              <a:latin typeface="Arial"/>
              <a:cs typeface="Arial"/>
            </a:endParaRPr>
          </a:p>
          <a:p>
            <a:pPr marL="11430" marR="358902">
              <a:lnSpc>
                <a:spcPct val="101400"/>
              </a:lnSpc>
              <a:buAutoNum type="arabicPeriod"/>
              <a:tabLst>
                <a:tab pos="350330" algn="l"/>
              </a:tabLst>
            </a:pPr>
            <a:r>
              <a:rPr sz="2385" b="1" spc="5" dirty="0">
                <a:latin typeface="Arial"/>
                <a:cs typeface="Arial"/>
              </a:rPr>
              <a:t>Respect the </a:t>
            </a:r>
            <a:r>
              <a:rPr sz="2385" b="1" dirty="0">
                <a:latin typeface="Arial"/>
                <a:cs typeface="Arial"/>
              </a:rPr>
              <a:t>current process, roles, responsibilities </a:t>
            </a:r>
            <a:r>
              <a:rPr sz="2385" b="1" spc="9" dirty="0">
                <a:latin typeface="Arial"/>
                <a:cs typeface="Arial"/>
              </a:rPr>
              <a:t>&amp;  </a:t>
            </a:r>
            <a:r>
              <a:rPr sz="2385" b="1" spc="5" dirty="0">
                <a:latin typeface="Arial"/>
                <a:cs typeface="Arial"/>
              </a:rPr>
              <a:t>titles</a:t>
            </a:r>
            <a:endParaRPr sz="2385">
              <a:latin typeface="Arial"/>
              <a:cs typeface="Arial"/>
            </a:endParaRPr>
          </a:p>
          <a:p>
            <a:pPr marL="354330" lvl="1" indent="-174879">
              <a:spcBef>
                <a:spcPts val="72"/>
              </a:spcBef>
              <a:buChar char="●"/>
              <a:tabLst>
                <a:tab pos="354330" algn="l"/>
              </a:tabLst>
            </a:pPr>
            <a:r>
              <a:rPr sz="1665" dirty="0">
                <a:latin typeface="Arial"/>
                <a:cs typeface="Arial"/>
              </a:rPr>
              <a:t>gain </a:t>
            </a:r>
            <a:r>
              <a:rPr sz="1665" spc="5" dirty="0">
                <a:latin typeface="Arial"/>
                <a:cs typeface="Arial"/>
              </a:rPr>
              <a:t>support, reduce </a:t>
            </a:r>
            <a:r>
              <a:rPr sz="1665" dirty="0">
                <a:latin typeface="Arial"/>
                <a:cs typeface="Arial"/>
              </a:rPr>
              <a:t>fear/resistance to </a:t>
            </a:r>
            <a:r>
              <a:rPr sz="1665" spc="5" dirty="0">
                <a:latin typeface="Arial"/>
                <a:cs typeface="Arial"/>
              </a:rPr>
              <a:t>change and </a:t>
            </a:r>
            <a:r>
              <a:rPr sz="1665" dirty="0">
                <a:latin typeface="Arial"/>
                <a:cs typeface="Arial"/>
              </a:rPr>
              <a:t>experience the benefits </a:t>
            </a:r>
            <a:r>
              <a:rPr sz="1665" spc="5" dirty="0">
                <a:latin typeface="Arial"/>
                <a:cs typeface="Arial"/>
              </a:rPr>
              <a:t>as a</a:t>
            </a:r>
            <a:r>
              <a:rPr sz="1665" spc="90" dirty="0">
                <a:latin typeface="Arial"/>
                <a:cs typeface="Arial"/>
              </a:rPr>
              <a:t> </a:t>
            </a:r>
            <a:r>
              <a:rPr sz="1665" dirty="0">
                <a:latin typeface="Arial"/>
                <a:cs typeface="Arial"/>
              </a:rPr>
              <a:t>team</a:t>
            </a:r>
            <a:endParaRPr sz="166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6648" y="1007593"/>
            <a:ext cx="3428993" cy="22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5766985" y="1103150"/>
            <a:ext cx="1812798" cy="199029"/>
          </a:xfrm>
          <a:prstGeom prst="rect">
            <a:avLst/>
          </a:prstGeom>
          <a:solidFill>
            <a:srgbClr val="EDEDED"/>
          </a:solidFill>
          <a:ln w="3175">
            <a:solidFill>
              <a:srgbClr val="000000"/>
            </a:solidFill>
          </a:ln>
        </p:spPr>
        <p:txBody>
          <a:bodyPr vert="horz" wrap="square" lIns="0" tIns="32004" rIns="0" bIns="0" rtlCol="0">
            <a:spAutoFit/>
          </a:bodyPr>
          <a:lstStyle/>
          <a:p>
            <a:pPr marL="490347">
              <a:lnSpc>
                <a:spcPts val="1274"/>
              </a:lnSpc>
              <a:spcBef>
                <a:spcPts val="252"/>
              </a:spcBef>
            </a:pPr>
            <a:r>
              <a:rPr sz="1170" b="1" spc="14" dirty="0">
                <a:latin typeface="Verdana"/>
                <a:cs typeface="Verdana"/>
              </a:rPr>
              <a:t>Kanban</a:t>
            </a:r>
            <a:r>
              <a:rPr sz="1170" b="1" spc="-14" dirty="0">
                <a:latin typeface="Verdana"/>
                <a:cs typeface="Verdana"/>
              </a:rPr>
              <a:t> </a:t>
            </a:r>
            <a:r>
              <a:rPr sz="1170" b="1" spc="14" dirty="0">
                <a:latin typeface="Verdana"/>
                <a:cs typeface="Verdana"/>
              </a:rPr>
              <a:t>Board</a:t>
            </a:r>
            <a:endParaRPr sz="117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FF85A-77C2-7E4F-952A-614D887206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067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777" y="-80396"/>
            <a:ext cx="5232083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 </a:t>
            </a:r>
            <a:r>
              <a:rPr dirty="0"/>
              <a:t>- </a:t>
            </a:r>
            <a:r>
              <a:rPr b="1" dirty="0">
                <a:latin typeface="Arial"/>
                <a:cs typeface="Arial"/>
              </a:rPr>
              <a:t>5 </a:t>
            </a:r>
            <a:r>
              <a:rPr b="1" spc="-5" dirty="0">
                <a:latin typeface="Arial"/>
                <a:cs typeface="Arial"/>
              </a:rPr>
              <a:t>Core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498" y="1290804"/>
            <a:ext cx="4510850" cy="1796838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11430">
              <a:spcBef>
                <a:spcPts val="103"/>
              </a:spcBef>
              <a:tabLst>
                <a:tab pos="1817370" algn="l"/>
              </a:tabLst>
            </a:pPr>
            <a:r>
              <a:rPr sz="2385" b="1" dirty="0">
                <a:latin typeface="Arial"/>
                <a:cs typeface="Arial"/>
              </a:rPr>
              <a:t>1.</a:t>
            </a:r>
            <a:r>
              <a:rPr sz="2385" b="1" spc="9" dirty="0">
                <a:latin typeface="Arial"/>
                <a:cs typeface="Arial"/>
              </a:rPr>
              <a:t> </a:t>
            </a:r>
            <a:r>
              <a:rPr sz="2385" b="1" spc="-5" dirty="0">
                <a:latin typeface="Arial"/>
                <a:cs typeface="Arial"/>
              </a:rPr>
              <a:t>Visualize	</a:t>
            </a:r>
            <a:r>
              <a:rPr sz="2385" b="1" spc="5" dirty="0">
                <a:latin typeface="Arial"/>
                <a:cs typeface="Arial"/>
              </a:rPr>
              <a:t>the</a:t>
            </a:r>
            <a:r>
              <a:rPr sz="2385" b="1" spc="-5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workflow</a:t>
            </a:r>
            <a:endParaRPr sz="2385">
              <a:latin typeface="Arial"/>
              <a:cs typeface="Arial"/>
            </a:endParaRPr>
          </a:p>
          <a:p>
            <a:pPr marL="354330" indent="-156591">
              <a:spcBef>
                <a:spcPts val="63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Kanban literally </a:t>
            </a:r>
            <a:r>
              <a:rPr sz="1440" dirty="0">
                <a:latin typeface="Arial"/>
                <a:cs typeface="Arial"/>
              </a:rPr>
              <a:t>means </a:t>
            </a:r>
            <a:r>
              <a:rPr sz="1440" spc="-5" dirty="0">
                <a:latin typeface="Arial"/>
                <a:cs typeface="Arial"/>
              </a:rPr>
              <a:t>"signboard" or</a:t>
            </a:r>
            <a:r>
              <a:rPr sz="1440" spc="-45" dirty="0">
                <a:latin typeface="Arial"/>
                <a:cs typeface="Arial"/>
              </a:rPr>
              <a:t> </a:t>
            </a:r>
            <a:r>
              <a:rPr sz="1440" spc="-5" dirty="0">
                <a:latin typeface="Arial"/>
                <a:cs typeface="Arial"/>
              </a:rPr>
              <a:t>"billboard"</a:t>
            </a:r>
            <a:endParaRPr sz="144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20">
              <a:latin typeface="Arial"/>
              <a:cs typeface="Arial"/>
            </a:endParaRPr>
          </a:p>
          <a:p>
            <a:pPr marL="349758" indent="-338900">
              <a:spcBef>
                <a:spcPts val="1044"/>
              </a:spcBef>
              <a:buAutoNum type="arabicPeriod" startAt="2"/>
              <a:tabLst>
                <a:tab pos="350330" algn="l"/>
              </a:tabLst>
            </a:pPr>
            <a:r>
              <a:rPr sz="2385" b="1" dirty="0">
                <a:latin typeface="Arial"/>
                <a:cs typeface="Arial"/>
              </a:rPr>
              <a:t>Limit </a:t>
            </a:r>
            <a:r>
              <a:rPr sz="2385" b="1" spc="5" dirty="0">
                <a:latin typeface="Arial"/>
                <a:cs typeface="Arial"/>
              </a:rPr>
              <a:t>Work </a:t>
            </a:r>
            <a:r>
              <a:rPr sz="2385" b="1" dirty="0">
                <a:latin typeface="Arial"/>
                <a:cs typeface="Arial"/>
              </a:rPr>
              <a:t>In Process</a:t>
            </a:r>
            <a:r>
              <a:rPr sz="2385" b="1" spc="-54" dirty="0">
                <a:latin typeface="Arial"/>
                <a:cs typeface="Arial"/>
              </a:rPr>
              <a:t> </a:t>
            </a:r>
            <a:r>
              <a:rPr sz="2385" b="1" spc="5" dirty="0">
                <a:latin typeface="Arial"/>
                <a:cs typeface="Arial"/>
              </a:rPr>
              <a:t>(WIP)</a:t>
            </a:r>
            <a:endParaRPr sz="2385">
              <a:latin typeface="Arial"/>
              <a:cs typeface="Arial"/>
            </a:endParaRPr>
          </a:p>
          <a:p>
            <a:pPr marL="353759" marR="4572" lvl="1" indent="-156591">
              <a:lnSpc>
                <a:spcPct val="101600"/>
              </a:lnSpc>
              <a:spcBef>
                <a:spcPts val="36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use </a:t>
            </a:r>
            <a:r>
              <a:rPr sz="1440" dirty="0">
                <a:latin typeface="Arial"/>
                <a:cs typeface="Arial"/>
              </a:rPr>
              <a:t>a </a:t>
            </a:r>
            <a:r>
              <a:rPr sz="1440" spc="-5" dirty="0">
                <a:latin typeface="Arial"/>
                <a:cs typeface="Arial"/>
              </a:rPr>
              <a:t>pull </a:t>
            </a:r>
            <a:r>
              <a:rPr sz="1440" dirty="0">
                <a:latin typeface="Arial"/>
                <a:cs typeface="Arial"/>
              </a:rPr>
              <a:t>system - </a:t>
            </a:r>
            <a:r>
              <a:rPr sz="1440" spc="-5" dirty="0">
                <a:latin typeface="Arial"/>
                <a:cs typeface="Arial"/>
              </a:rPr>
              <a:t>establish and </a:t>
            </a:r>
            <a:r>
              <a:rPr sz="1440" dirty="0">
                <a:latin typeface="Arial"/>
                <a:cs typeface="Arial"/>
              </a:rPr>
              <a:t>respect your </a:t>
            </a:r>
            <a:r>
              <a:rPr sz="1440" spc="-5" dirty="0">
                <a:latin typeface="Arial"/>
                <a:cs typeface="Arial"/>
              </a:rPr>
              <a:t>ideal  </a:t>
            </a:r>
            <a:r>
              <a:rPr sz="1440" dirty="0">
                <a:latin typeface="Arial"/>
                <a:cs typeface="Arial"/>
              </a:rPr>
              <a:t>capacity</a:t>
            </a:r>
            <a:endParaRPr sz="144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498" y="3433922"/>
            <a:ext cx="7668959" cy="2775823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11430">
              <a:spcBef>
                <a:spcPts val="103"/>
              </a:spcBef>
            </a:pPr>
            <a:r>
              <a:rPr sz="2385" b="1" dirty="0">
                <a:latin typeface="Arial"/>
                <a:cs typeface="Arial"/>
              </a:rPr>
              <a:t>3. </a:t>
            </a:r>
            <a:r>
              <a:rPr sz="2385" b="1" spc="9" dirty="0">
                <a:latin typeface="Arial"/>
                <a:cs typeface="Arial"/>
              </a:rPr>
              <a:t>Manage</a:t>
            </a:r>
            <a:r>
              <a:rPr sz="2385" b="1" spc="-5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Flow</a:t>
            </a:r>
            <a:endParaRPr sz="2385">
              <a:latin typeface="Arial"/>
              <a:cs typeface="Arial"/>
            </a:endParaRPr>
          </a:p>
          <a:p>
            <a:pPr marL="354330" indent="-156591">
              <a:spcBef>
                <a:spcPts val="63"/>
              </a:spcBef>
              <a:buChar char="●"/>
              <a:tabLst>
                <a:tab pos="354330" algn="l"/>
              </a:tabLst>
            </a:pPr>
            <a:r>
              <a:rPr sz="1440" dirty="0">
                <a:latin typeface="Arial"/>
                <a:cs typeface="Arial"/>
              </a:rPr>
              <a:t>monitor, measure </a:t>
            </a:r>
            <a:r>
              <a:rPr sz="1440" spc="-5" dirty="0">
                <a:latin typeface="Arial"/>
                <a:cs typeface="Arial"/>
              </a:rPr>
              <a:t>and </a:t>
            </a:r>
            <a:r>
              <a:rPr sz="1440" dirty="0">
                <a:latin typeface="Arial"/>
                <a:cs typeface="Arial"/>
              </a:rPr>
              <a:t>report </a:t>
            </a:r>
            <a:r>
              <a:rPr sz="1440" spc="-5" dirty="0">
                <a:latin typeface="Arial"/>
                <a:cs typeface="Arial"/>
              </a:rPr>
              <a:t>the flow of work through each</a:t>
            </a:r>
            <a:r>
              <a:rPr sz="1440" spc="-32" dirty="0">
                <a:latin typeface="Arial"/>
                <a:cs typeface="Arial"/>
              </a:rPr>
              <a:t> </a:t>
            </a:r>
            <a:r>
              <a:rPr sz="1440" dirty="0">
                <a:latin typeface="Arial"/>
                <a:cs typeface="Arial"/>
              </a:rPr>
              <a:t>state</a:t>
            </a:r>
            <a:endParaRPr sz="144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20">
              <a:latin typeface="Arial"/>
              <a:cs typeface="Arial"/>
            </a:endParaRPr>
          </a:p>
          <a:p>
            <a:pPr marL="11430">
              <a:spcBef>
                <a:spcPts val="1044"/>
              </a:spcBef>
            </a:pPr>
            <a:r>
              <a:rPr sz="2385" b="1" dirty="0">
                <a:latin typeface="Arial"/>
                <a:cs typeface="Arial"/>
              </a:rPr>
              <a:t>4. </a:t>
            </a:r>
            <a:r>
              <a:rPr sz="2385" b="1" spc="9" dirty="0">
                <a:latin typeface="Arial"/>
                <a:cs typeface="Arial"/>
              </a:rPr>
              <a:t>Make </a:t>
            </a:r>
            <a:r>
              <a:rPr sz="2385" b="1" dirty="0">
                <a:latin typeface="Arial"/>
                <a:cs typeface="Arial"/>
              </a:rPr>
              <a:t>Process </a:t>
            </a:r>
            <a:r>
              <a:rPr sz="2385" b="1" spc="-5" dirty="0">
                <a:latin typeface="Arial"/>
                <a:cs typeface="Arial"/>
              </a:rPr>
              <a:t>Policies</a:t>
            </a:r>
            <a:r>
              <a:rPr sz="2385" b="1" spc="-23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Explicit</a:t>
            </a:r>
            <a:endParaRPr sz="2385">
              <a:latin typeface="Arial"/>
              <a:cs typeface="Arial"/>
            </a:endParaRPr>
          </a:p>
          <a:p>
            <a:pPr marL="354330" indent="-156591">
              <a:spcBef>
                <a:spcPts val="63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describe the process accurately in order to improve</a:t>
            </a:r>
            <a:r>
              <a:rPr sz="1440" spc="-14" dirty="0">
                <a:latin typeface="Arial"/>
                <a:cs typeface="Arial"/>
              </a:rPr>
              <a:t> </a:t>
            </a:r>
            <a:r>
              <a:rPr sz="1440" spc="-5" dirty="0">
                <a:latin typeface="Arial"/>
                <a:cs typeface="Arial"/>
              </a:rPr>
              <a:t>it</a:t>
            </a:r>
            <a:endParaRPr sz="144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20">
              <a:latin typeface="Arial"/>
              <a:cs typeface="Arial"/>
            </a:endParaRPr>
          </a:p>
          <a:p>
            <a:pPr marL="349758" indent="-338900">
              <a:spcBef>
                <a:spcPts val="1044"/>
              </a:spcBef>
              <a:buAutoNum type="arabicPeriod" startAt="5"/>
              <a:tabLst>
                <a:tab pos="350330" algn="l"/>
              </a:tabLst>
            </a:pPr>
            <a:r>
              <a:rPr sz="2385" b="1" spc="5" dirty="0">
                <a:latin typeface="Arial"/>
                <a:cs typeface="Arial"/>
              </a:rPr>
              <a:t>Improve</a:t>
            </a:r>
            <a:r>
              <a:rPr sz="2385" b="1" spc="-9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Collaboratively</a:t>
            </a:r>
            <a:endParaRPr sz="2385">
              <a:latin typeface="Arial"/>
              <a:cs typeface="Arial"/>
            </a:endParaRPr>
          </a:p>
          <a:p>
            <a:pPr marL="353759" marR="4572" lvl="1" indent="-156591">
              <a:lnSpc>
                <a:spcPct val="101600"/>
              </a:lnSpc>
              <a:spcBef>
                <a:spcPts val="36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using </a:t>
            </a:r>
            <a:r>
              <a:rPr sz="1440" dirty="0">
                <a:latin typeface="Arial"/>
                <a:cs typeface="Arial"/>
              </a:rPr>
              <a:t>models &amp; </a:t>
            </a:r>
            <a:r>
              <a:rPr sz="1440" spc="-5" dirty="0">
                <a:latin typeface="Arial"/>
                <a:cs typeface="Arial"/>
              </a:rPr>
              <a:t>the </a:t>
            </a:r>
            <a:r>
              <a:rPr sz="1440" dirty="0">
                <a:latin typeface="Arial"/>
                <a:cs typeface="Arial"/>
              </a:rPr>
              <a:t>scientific method (empirical) </a:t>
            </a:r>
            <a:r>
              <a:rPr sz="1440" spc="-5" dirty="0">
                <a:latin typeface="Arial"/>
                <a:cs typeface="Arial"/>
              </a:rPr>
              <a:t>to implement </a:t>
            </a:r>
            <a:r>
              <a:rPr sz="1440" dirty="0">
                <a:latin typeface="Arial"/>
                <a:cs typeface="Arial"/>
              </a:rPr>
              <a:t>continuous, </a:t>
            </a:r>
            <a:r>
              <a:rPr sz="1440" spc="-5" dirty="0">
                <a:latin typeface="Arial"/>
                <a:cs typeface="Arial"/>
              </a:rPr>
              <a:t>incremental and  evolutionary</a:t>
            </a:r>
            <a:r>
              <a:rPr sz="1440" spc="-9" dirty="0">
                <a:latin typeface="Arial"/>
                <a:cs typeface="Arial"/>
              </a:rPr>
              <a:t> </a:t>
            </a:r>
            <a:r>
              <a:rPr sz="1440" dirty="0">
                <a:latin typeface="Arial"/>
                <a:cs typeface="Arial"/>
              </a:rPr>
              <a:t>changes</a:t>
            </a:r>
            <a:endParaRPr sz="144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6648" y="1099033"/>
            <a:ext cx="3428993" cy="22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6" name="object 6"/>
          <p:cNvSpPr txBox="1"/>
          <p:nvPr/>
        </p:nvSpPr>
        <p:spPr>
          <a:xfrm>
            <a:off x="5777606" y="1194590"/>
            <a:ext cx="1812798" cy="199029"/>
          </a:xfrm>
          <a:prstGeom prst="rect">
            <a:avLst/>
          </a:prstGeom>
          <a:solidFill>
            <a:srgbClr val="EDEDED"/>
          </a:solidFill>
          <a:ln w="3175">
            <a:solidFill>
              <a:srgbClr val="000000"/>
            </a:solidFill>
          </a:ln>
        </p:spPr>
        <p:txBody>
          <a:bodyPr vert="horz" wrap="square" lIns="0" tIns="32004" rIns="0" bIns="0" rtlCol="0">
            <a:spAutoFit/>
          </a:bodyPr>
          <a:lstStyle/>
          <a:p>
            <a:pPr marL="490347">
              <a:lnSpc>
                <a:spcPts val="1274"/>
              </a:lnSpc>
              <a:spcBef>
                <a:spcPts val="252"/>
              </a:spcBef>
            </a:pPr>
            <a:r>
              <a:rPr sz="1170" b="1" spc="14" dirty="0">
                <a:latin typeface="Verdana"/>
                <a:cs typeface="Verdana"/>
              </a:rPr>
              <a:t>Kanban</a:t>
            </a:r>
            <a:r>
              <a:rPr sz="1170" b="1" spc="-14" dirty="0">
                <a:latin typeface="Verdana"/>
                <a:cs typeface="Verdana"/>
              </a:rPr>
              <a:t> </a:t>
            </a:r>
            <a:r>
              <a:rPr sz="1170" b="1" spc="14" dirty="0">
                <a:latin typeface="Verdana"/>
                <a:cs typeface="Verdana"/>
              </a:rPr>
              <a:t>Board</a:t>
            </a:r>
            <a:endParaRPr sz="117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C0339E-5178-594C-ADA1-D37F7A40B7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62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41" y="711213"/>
            <a:ext cx="8229583" cy="6172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685800" y="-56177"/>
            <a:ext cx="3817621" cy="62709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Kanban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" y="5961552"/>
            <a:ext cx="3200972" cy="158697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11430">
              <a:spcBef>
                <a:spcPts val="103"/>
              </a:spcBef>
            </a:pPr>
            <a:r>
              <a:rPr sz="945" spc="5" dirty="0">
                <a:latin typeface="Arial"/>
                <a:cs typeface="Arial"/>
              </a:rPr>
              <a:t>source:</a:t>
            </a:r>
            <a:r>
              <a:rPr sz="945" spc="23" dirty="0">
                <a:latin typeface="Arial"/>
                <a:cs typeface="Arial"/>
              </a:rPr>
              <a:t> </a:t>
            </a:r>
            <a:r>
              <a:rPr sz="945" dirty="0">
                <a:latin typeface="Arial"/>
                <a:cs typeface="Arial"/>
                <a:hlinkClick r:id="rId4"/>
              </a:rPr>
              <a:t>http://finance.groups.yahoo.com/group/kanbandev/</a:t>
            </a:r>
            <a:endParaRPr sz="945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A988B-CCDC-914F-A926-EDC637E88E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458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94665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 </a:t>
            </a:r>
            <a:r>
              <a:rPr b="1" spc="-9" dirty="0">
                <a:latin typeface="Arial"/>
                <a:cs typeface="Arial"/>
              </a:rPr>
              <a:t>Start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550" y="1105229"/>
            <a:ext cx="2670620" cy="1463612"/>
            <a:chOff x="313944" y="1228032"/>
            <a:chExt cx="2967355" cy="1626235"/>
          </a:xfrm>
        </p:grpSpPr>
        <p:sp>
          <p:nvSpPr>
            <p:cNvPr id="4" name="object 4"/>
            <p:cNvSpPr/>
            <p:nvPr/>
          </p:nvSpPr>
          <p:spPr>
            <a:xfrm>
              <a:off x="313944" y="122803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4" y="1625811"/>
                  </a:moveTo>
                  <a:lnTo>
                    <a:pt x="0" y="1625811"/>
                  </a:lnTo>
                  <a:lnTo>
                    <a:pt x="0" y="0"/>
                  </a:lnTo>
                  <a:lnTo>
                    <a:pt x="2966924" y="0"/>
                  </a:lnTo>
                  <a:lnTo>
                    <a:pt x="2966924" y="162581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134" y="1298587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5" y="148193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32"/>
                  </a:lnTo>
                </a:path>
                <a:path w="2751455" h="1482089">
                  <a:moveTo>
                    <a:pt x="0" y="211989"/>
                  </a:moveTo>
                  <a:lnTo>
                    <a:pt x="2751384" y="21198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734578" y="207632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578" y="207632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600743" y="179230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600743" y="179230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520" y="155207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445" y="1805853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73070" y="1606561"/>
            <a:ext cx="208026" cy="144590"/>
            <a:chOff x="2636744" y="1785068"/>
            <a:chExt cx="231140" cy="160655"/>
          </a:xfrm>
        </p:grpSpPr>
        <p:sp>
          <p:nvSpPr>
            <p:cNvPr id="13" name="object 13"/>
            <p:cNvSpPr/>
            <p:nvPr/>
          </p:nvSpPr>
          <p:spPr>
            <a:xfrm>
              <a:off x="2646269" y="17945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46269" y="17945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550" y="110522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0048" y="1225799"/>
            <a:ext cx="485146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9" dirty="0">
                <a:latin typeface="Arial"/>
                <a:cs typeface="Arial"/>
              </a:rPr>
              <a:t>Start with </a:t>
            </a:r>
            <a:r>
              <a:rPr sz="1170" spc="-5" dirty="0">
                <a:latin typeface="Arial"/>
                <a:cs typeface="Arial"/>
              </a:rPr>
              <a:t>a simple </a:t>
            </a:r>
            <a:r>
              <a:rPr sz="1170" spc="-9" dirty="0">
                <a:latin typeface="Arial"/>
                <a:cs typeface="Arial"/>
              </a:rPr>
              <a:t>task board with </a:t>
            </a:r>
            <a:r>
              <a:rPr sz="1170" spc="-5" dirty="0">
                <a:latin typeface="Arial"/>
                <a:cs typeface="Arial"/>
              </a:rPr>
              <a:t>3 columns: to </a:t>
            </a:r>
            <a:r>
              <a:rPr sz="1170" spc="-9" dirty="0">
                <a:latin typeface="Arial"/>
                <a:cs typeface="Arial"/>
              </a:rPr>
              <a:t>do,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process and</a:t>
            </a:r>
            <a:r>
              <a:rPr sz="1170" spc="131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done.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048" y="1585843"/>
            <a:ext cx="5585270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Each </a:t>
            </a:r>
            <a:r>
              <a:rPr sz="1170" spc="-5" dirty="0">
                <a:latin typeface="Arial"/>
                <a:cs typeface="Arial"/>
              </a:rPr>
              <a:t>card represent a </a:t>
            </a:r>
            <a:r>
              <a:rPr sz="1170" spc="-9" dirty="0">
                <a:latin typeface="Arial"/>
                <a:cs typeface="Arial"/>
              </a:rPr>
              <a:t>work item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current scope. </a:t>
            </a:r>
            <a:r>
              <a:rPr sz="1170" spc="-9" dirty="0">
                <a:latin typeface="Arial"/>
                <a:cs typeface="Arial"/>
              </a:rPr>
              <a:t>Names </a:t>
            </a:r>
            <a:r>
              <a:rPr sz="1170" spc="-5" dirty="0">
                <a:latin typeface="Arial"/>
                <a:cs typeface="Arial"/>
              </a:rPr>
              <a:t>can be </a:t>
            </a:r>
            <a:r>
              <a:rPr sz="1170" spc="-9" dirty="0">
                <a:latin typeface="Arial"/>
                <a:cs typeface="Arial"/>
              </a:rPr>
              <a:t>associated with  the </a:t>
            </a:r>
            <a:r>
              <a:rPr sz="1170" spc="-5" dirty="0">
                <a:latin typeface="Arial"/>
                <a:cs typeface="Arial"/>
              </a:rPr>
              <a:t>cards.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0047" y="2125906"/>
            <a:ext cx="5460111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key is to setup an </a:t>
            </a:r>
            <a:r>
              <a:rPr sz="1170" spc="-9" dirty="0">
                <a:latin typeface="Arial"/>
                <a:cs typeface="Arial"/>
              </a:rPr>
              <a:t>easy way </a:t>
            </a:r>
            <a:r>
              <a:rPr sz="1170" spc="-5" dirty="0">
                <a:latin typeface="Arial"/>
                <a:cs typeface="Arial"/>
              </a:rPr>
              <a:t>to visualize </a:t>
            </a:r>
            <a:r>
              <a:rPr sz="1170" spc="-9" dirty="0">
                <a:latin typeface="Arial"/>
                <a:cs typeface="Arial"/>
              </a:rPr>
              <a:t>the work, and </a:t>
            </a:r>
            <a:r>
              <a:rPr sz="1170" spc="-5" dirty="0">
                <a:latin typeface="Arial"/>
                <a:cs typeface="Arial"/>
              </a:rPr>
              <a:t>create an </a:t>
            </a:r>
            <a:r>
              <a:rPr sz="1170" spc="-9" dirty="0">
                <a:latin typeface="Arial"/>
                <a:cs typeface="Arial"/>
              </a:rPr>
              <a:t>area </a:t>
            </a:r>
            <a:r>
              <a:rPr sz="1170" spc="-5" dirty="0">
                <a:latin typeface="Arial"/>
                <a:cs typeface="Arial"/>
              </a:rPr>
              <a:t>for social  </a:t>
            </a:r>
            <a:r>
              <a:rPr sz="1170" spc="-9" dirty="0">
                <a:latin typeface="Arial"/>
                <a:cs typeface="Arial"/>
              </a:rPr>
              <a:t>interactions.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1179" y="218574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AB27510-04F1-4347-8E53-FAC98584A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305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94665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 </a:t>
            </a:r>
            <a:r>
              <a:rPr b="1" spc="-9" dirty="0">
                <a:latin typeface="Arial"/>
                <a:cs typeface="Arial"/>
              </a:rPr>
              <a:t>Start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570" y="1105229"/>
            <a:ext cx="2670620" cy="1463612"/>
            <a:chOff x="313966" y="1228032"/>
            <a:chExt cx="2967355" cy="1626235"/>
          </a:xfrm>
        </p:grpSpPr>
        <p:sp>
          <p:nvSpPr>
            <p:cNvPr id="4" name="object 4"/>
            <p:cNvSpPr/>
            <p:nvPr/>
          </p:nvSpPr>
          <p:spPr>
            <a:xfrm>
              <a:off x="313966" y="122803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6" y="1625836"/>
                  </a:moveTo>
                  <a:lnTo>
                    <a:pt x="0" y="1625836"/>
                  </a:lnTo>
                  <a:lnTo>
                    <a:pt x="0" y="0"/>
                  </a:lnTo>
                  <a:lnTo>
                    <a:pt x="2966926" y="0"/>
                  </a:lnTo>
                  <a:lnTo>
                    <a:pt x="2966926" y="162583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156" y="1298587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5" y="148193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32"/>
                  </a:lnTo>
                </a:path>
                <a:path w="2751455" h="1482089">
                  <a:moveTo>
                    <a:pt x="0" y="211994"/>
                  </a:moveTo>
                  <a:lnTo>
                    <a:pt x="2751386" y="21199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734601" y="207633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601" y="207633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540" y="155208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465" y="180586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73092" y="1606569"/>
            <a:ext cx="208026" cy="144590"/>
            <a:chOff x="2636769" y="1785076"/>
            <a:chExt cx="231140" cy="160655"/>
          </a:xfrm>
        </p:grpSpPr>
        <p:sp>
          <p:nvSpPr>
            <p:cNvPr id="13" name="object 13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570" y="110522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0065" y="1225799"/>
            <a:ext cx="485146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9" dirty="0">
                <a:latin typeface="Arial"/>
                <a:cs typeface="Arial"/>
              </a:rPr>
              <a:t>Start with </a:t>
            </a:r>
            <a:r>
              <a:rPr sz="1170" spc="-5" dirty="0">
                <a:latin typeface="Arial"/>
                <a:cs typeface="Arial"/>
              </a:rPr>
              <a:t>a simple </a:t>
            </a:r>
            <a:r>
              <a:rPr sz="1170" spc="-9" dirty="0">
                <a:latin typeface="Arial"/>
                <a:cs typeface="Arial"/>
              </a:rPr>
              <a:t>task board with </a:t>
            </a:r>
            <a:r>
              <a:rPr sz="1170" spc="-5" dirty="0">
                <a:latin typeface="Arial"/>
                <a:cs typeface="Arial"/>
              </a:rPr>
              <a:t>3 columns: to </a:t>
            </a:r>
            <a:r>
              <a:rPr sz="1170" spc="-9" dirty="0">
                <a:latin typeface="Arial"/>
                <a:cs typeface="Arial"/>
              </a:rPr>
              <a:t>do,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process and</a:t>
            </a:r>
            <a:r>
              <a:rPr sz="1170" spc="131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done.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065" y="1585843"/>
            <a:ext cx="5585270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Each </a:t>
            </a:r>
            <a:r>
              <a:rPr sz="1170" spc="-5" dirty="0">
                <a:latin typeface="Arial"/>
                <a:cs typeface="Arial"/>
              </a:rPr>
              <a:t>card represent a </a:t>
            </a:r>
            <a:r>
              <a:rPr sz="1170" spc="-9" dirty="0">
                <a:latin typeface="Arial"/>
                <a:cs typeface="Arial"/>
              </a:rPr>
              <a:t>work item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current scope. </a:t>
            </a:r>
            <a:r>
              <a:rPr sz="1170" spc="-9" dirty="0">
                <a:latin typeface="Arial"/>
                <a:cs typeface="Arial"/>
              </a:rPr>
              <a:t>Names </a:t>
            </a:r>
            <a:r>
              <a:rPr sz="1170" spc="-5" dirty="0">
                <a:latin typeface="Arial"/>
                <a:cs typeface="Arial"/>
              </a:rPr>
              <a:t>can be </a:t>
            </a:r>
            <a:r>
              <a:rPr sz="1170" spc="-9" dirty="0">
                <a:latin typeface="Arial"/>
                <a:cs typeface="Arial"/>
              </a:rPr>
              <a:t>associated with  the </a:t>
            </a:r>
            <a:r>
              <a:rPr sz="1170" spc="-5" dirty="0">
                <a:latin typeface="Arial"/>
                <a:cs typeface="Arial"/>
              </a:rPr>
              <a:t>cards.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0065" y="2125913"/>
            <a:ext cx="5460683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key is to setup an </a:t>
            </a:r>
            <a:r>
              <a:rPr sz="1170" spc="-9" dirty="0">
                <a:latin typeface="Arial"/>
                <a:cs typeface="Arial"/>
              </a:rPr>
              <a:t>easy way </a:t>
            </a:r>
            <a:r>
              <a:rPr sz="1170" spc="-5" dirty="0">
                <a:latin typeface="Arial"/>
                <a:cs typeface="Arial"/>
              </a:rPr>
              <a:t>to visualize </a:t>
            </a:r>
            <a:r>
              <a:rPr sz="1170" spc="-9" dirty="0">
                <a:latin typeface="Arial"/>
                <a:cs typeface="Arial"/>
              </a:rPr>
              <a:t>the work, and </a:t>
            </a:r>
            <a:r>
              <a:rPr sz="1170" spc="-5" dirty="0">
                <a:latin typeface="Arial"/>
                <a:cs typeface="Arial"/>
              </a:rPr>
              <a:t>create an </a:t>
            </a:r>
            <a:r>
              <a:rPr sz="1170" spc="-9" dirty="0">
                <a:latin typeface="Arial"/>
                <a:cs typeface="Arial"/>
              </a:rPr>
              <a:t>area </a:t>
            </a:r>
            <a:r>
              <a:rPr sz="1170" spc="-5" dirty="0">
                <a:latin typeface="Arial"/>
                <a:cs typeface="Arial"/>
              </a:rPr>
              <a:t>for social  </a:t>
            </a:r>
            <a:r>
              <a:rPr sz="1170" spc="-9" dirty="0">
                <a:latin typeface="Arial"/>
                <a:cs typeface="Arial"/>
              </a:rPr>
              <a:t>interactions.</a:t>
            </a:r>
            <a:endParaRPr sz="117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275" y="2882941"/>
            <a:ext cx="2670620" cy="1463612"/>
            <a:chOff x="313639" y="3203268"/>
            <a:chExt cx="2967355" cy="1626235"/>
          </a:xfrm>
        </p:grpSpPr>
        <p:sp>
          <p:nvSpPr>
            <p:cNvPr id="20" name="object 20"/>
            <p:cNvSpPr/>
            <p:nvPr/>
          </p:nvSpPr>
          <p:spPr>
            <a:xfrm>
              <a:off x="313639" y="3203268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9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29" y="0"/>
                  </a:lnTo>
                  <a:lnTo>
                    <a:pt x="2966929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829" y="3273818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8" y="148192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22"/>
                  </a:lnTo>
                </a:path>
                <a:path w="2751455" h="1482089">
                  <a:moveTo>
                    <a:pt x="0" y="211974"/>
                  </a:moveTo>
                  <a:lnTo>
                    <a:pt x="2751389" y="21197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273" y="405156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4273" y="405156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02245" y="332979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6170" y="358356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72800" y="3384263"/>
            <a:ext cx="208026" cy="144590"/>
            <a:chOff x="2636444" y="3760292"/>
            <a:chExt cx="231140" cy="160655"/>
          </a:xfrm>
        </p:grpSpPr>
        <p:sp>
          <p:nvSpPr>
            <p:cNvPr id="29" name="object 29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82275" y="2882941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69773" y="3003501"/>
            <a:ext cx="5066348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problem with </a:t>
            </a:r>
            <a:r>
              <a:rPr sz="1170" spc="-5" dirty="0">
                <a:latin typeface="Arial"/>
                <a:cs typeface="Arial"/>
              </a:rPr>
              <a:t>such a simplistic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the lack </a:t>
            </a:r>
            <a:r>
              <a:rPr sz="1170" spc="-5" dirty="0">
                <a:latin typeface="Arial"/>
                <a:cs typeface="Arial"/>
              </a:rPr>
              <a:t>of rules </a:t>
            </a:r>
            <a:r>
              <a:rPr sz="1170" spc="-9" dirty="0">
                <a:latin typeface="Arial"/>
                <a:cs typeface="Arial"/>
              </a:rPr>
              <a:t>and the </a:t>
            </a:r>
            <a:r>
              <a:rPr sz="1170" spc="-5" dirty="0">
                <a:latin typeface="Arial"/>
                <a:cs typeface="Arial"/>
              </a:rPr>
              <a:t>concept </a:t>
            </a:r>
            <a:r>
              <a:rPr sz="1170" spc="-9" dirty="0">
                <a:latin typeface="Arial"/>
                <a:cs typeface="Arial"/>
              </a:rPr>
              <a:t>of  time-boxing.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9773" y="3543567"/>
            <a:ext cx="449713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typical problem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accumulating too </a:t>
            </a:r>
            <a:r>
              <a:rPr sz="1170" spc="-5" dirty="0">
                <a:latin typeface="Arial"/>
                <a:cs typeface="Arial"/>
              </a:rPr>
              <a:t>much </a:t>
            </a:r>
            <a:r>
              <a:rPr sz="1170" spc="-9" dirty="0">
                <a:latin typeface="Arial"/>
                <a:cs typeface="Arial"/>
              </a:rPr>
              <a:t>work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progress</a:t>
            </a:r>
            <a:r>
              <a:rPr sz="1170" spc="103" dirty="0">
                <a:latin typeface="Arial"/>
                <a:cs typeface="Arial"/>
              </a:rPr>
              <a:t> </a:t>
            </a:r>
            <a:r>
              <a:rPr sz="1170" spc="-5" dirty="0">
                <a:latin typeface="Arial"/>
                <a:cs typeface="Arial"/>
              </a:rPr>
              <a:t>(WIP).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9773" y="3903615"/>
            <a:ext cx="5339525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Kanban </a:t>
            </a:r>
            <a:r>
              <a:rPr sz="1170" spc="-5" dirty="0">
                <a:latin typeface="Arial"/>
                <a:cs typeface="Arial"/>
              </a:rPr>
              <a:t>is more </a:t>
            </a:r>
            <a:r>
              <a:rPr sz="1170" spc="-9" dirty="0">
                <a:latin typeface="Arial"/>
                <a:cs typeface="Arial"/>
              </a:rPr>
              <a:t>than just adding work items </a:t>
            </a:r>
            <a:r>
              <a:rPr sz="1170" spc="-5" dirty="0">
                <a:latin typeface="Arial"/>
                <a:cs typeface="Arial"/>
              </a:rPr>
              <a:t>on a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it's </a:t>
            </a:r>
            <a:r>
              <a:rPr sz="1170" spc="-9" dirty="0">
                <a:latin typeface="Arial"/>
                <a:cs typeface="Arial"/>
              </a:rPr>
              <a:t>also applying </a:t>
            </a: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PULL  process.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18273" y="339040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9228" y="357774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71978" y="358061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3334" y="37709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0684" y="383432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44538" y="402467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26891" y="408803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06345" y="383144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06197" y="319629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91200" y="218575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47C5C9E-7E6C-EE40-9831-781E42EDB7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670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94665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 </a:t>
            </a:r>
            <a:r>
              <a:rPr b="1" spc="-9" dirty="0">
                <a:latin typeface="Arial"/>
                <a:cs typeface="Arial"/>
              </a:rPr>
              <a:t>Start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570" y="1105229"/>
            <a:ext cx="2670620" cy="1463612"/>
            <a:chOff x="313966" y="1228032"/>
            <a:chExt cx="2967355" cy="1626235"/>
          </a:xfrm>
        </p:grpSpPr>
        <p:sp>
          <p:nvSpPr>
            <p:cNvPr id="4" name="object 4"/>
            <p:cNvSpPr/>
            <p:nvPr/>
          </p:nvSpPr>
          <p:spPr>
            <a:xfrm>
              <a:off x="313966" y="122803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6" y="1625836"/>
                  </a:moveTo>
                  <a:lnTo>
                    <a:pt x="0" y="1625836"/>
                  </a:lnTo>
                  <a:lnTo>
                    <a:pt x="0" y="0"/>
                  </a:lnTo>
                  <a:lnTo>
                    <a:pt x="2966926" y="0"/>
                  </a:lnTo>
                  <a:lnTo>
                    <a:pt x="2966926" y="162583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156" y="1298587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5" y="148193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32"/>
                  </a:lnTo>
                </a:path>
                <a:path w="2751455" h="1482089">
                  <a:moveTo>
                    <a:pt x="0" y="211994"/>
                  </a:moveTo>
                  <a:lnTo>
                    <a:pt x="2751386" y="21199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734601" y="20763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601" y="20763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540" y="155208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465" y="180586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73092" y="1606569"/>
            <a:ext cx="208026" cy="144590"/>
            <a:chOff x="2636769" y="1785076"/>
            <a:chExt cx="231140" cy="160655"/>
          </a:xfrm>
        </p:grpSpPr>
        <p:sp>
          <p:nvSpPr>
            <p:cNvPr id="13" name="object 13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570" y="110522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0065" y="1225799"/>
            <a:ext cx="485146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9" dirty="0">
                <a:latin typeface="Arial"/>
                <a:cs typeface="Arial"/>
              </a:rPr>
              <a:t>Start with </a:t>
            </a:r>
            <a:r>
              <a:rPr sz="1170" spc="-5" dirty="0">
                <a:latin typeface="Arial"/>
                <a:cs typeface="Arial"/>
              </a:rPr>
              <a:t>a simple </a:t>
            </a:r>
            <a:r>
              <a:rPr sz="1170" spc="-9" dirty="0">
                <a:latin typeface="Arial"/>
                <a:cs typeface="Arial"/>
              </a:rPr>
              <a:t>task board with </a:t>
            </a:r>
            <a:r>
              <a:rPr sz="1170" spc="-5" dirty="0">
                <a:latin typeface="Arial"/>
                <a:cs typeface="Arial"/>
              </a:rPr>
              <a:t>3 columns: to </a:t>
            </a:r>
            <a:r>
              <a:rPr sz="1170" spc="-9" dirty="0">
                <a:latin typeface="Arial"/>
                <a:cs typeface="Arial"/>
              </a:rPr>
              <a:t>do,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process and</a:t>
            </a:r>
            <a:r>
              <a:rPr sz="1170" spc="131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done.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065" y="1585843"/>
            <a:ext cx="5585270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Each </a:t>
            </a:r>
            <a:r>
              <a:rPr sz="1170" spc="-5" dirty="0">
                <a:latin typeface="Arial"/>
                <a:cs typeface="Arial"/>
              </a:rPr>
              <a:t>card represent a </a:t>
            </a:r>
            <a:r>
              <a:rPr sz="1170" spc="-9" dirty="0">
                <a:latin typeface="Arial"/>
                <a:cs typeface="Arial"/>
              </a:rPr>
              <a:t>work item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current scope. </a:t>
            </a:r>
            <a:r>
              <a:rPr sz="1170" spc="-9" dirty="0">
                <a:latin typeface="Arial"/>
                <a:cs typeface="Arial"/>
              </a:rPr>
              <a:t>Names </a:t>
            </a:r>
            <a:r>
              <a:rPr sz="1170" spc="-5" dirty="0">
                <a:latin typeface="Arial"/>
                <a:cs typeface="Arial"/>
              </a:rPr>
              <a:t>can be </a:t>
            </a:r>
            <a:r>
              <a:rPr sz="1170" spc="-9" dirty="0">
                <a:latin typeface="Arial"/>
                <a:cs typeface="Arial"/>
              </a:rPr>
              <a:t>associated with  the </a:t>
            </a:r>
            <a:r>
              <a:rPr sz="1170" spc="-5" dirty="0">
                <a:latin typeface="Arial"/>
                <a:cs typeface="Arial"/>
              </a:rPr>
              <a:t>cards.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0065" y="2125913"/>
            <a:ext cx="5460683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key is to setup an </a:t>
            </a:r>
            <a:r>
              <a:rPr sz="1170" spc="-9" dirty="0">
                <a:latin typeface="Arial"/>
                <a:cs typeface="Arial"/>
              </a:rPr>
              <a:t>easy way </a:t>
            </a:r>
            <a:r>
              <a:rPr sz="1170" spc="-5" dirty="0">
                <a:latin typeface="Arial"/>
                <a:cs typeface="Arial"/>
              </a:rPr>
              <a:t>to visualize </a:t>
            </a:r>
            <a:r>
              <a:rPr sz="1170" spc="-9" dirty="0">
                <a:latin typeface="Arial"/>
                <a:cs typeface="Arial"/>
              </a:rPr>
              <a:t>the work, and </a:t>
            </a:r>
            <a:r>
              <a:rPr sz="1170" spc="-5" dirty="0">
                <a:latin typeface="Arial"/>
                <a:cs typeface="Arial"/>
              </a:rPr>
              <a:t>create an </a:t>
            </a:r>
            <a:r>
              <a:rPr sz="1170" spc="-9" dirty="0">
                <a:latin typeface="Arial"/>
                <a:cs typeface="Arial"/>
              </a:rPr>
              <a:t>area </a:t>
            </a:r>
            <a:r>
              <a:rPr sz="1170" spc="-5" dirty="0">
                <a:latin typeface="Arial"/>
                <a:cs typeface="Arial"/>
              </a:rPr>
              <a:t>for social  </a:t>
            </a:r>
            <a:r>
              <a:rPr sz="1170" spc="-9" dirty="0">
                <a:latin typeface="Arial"/>
                <a:cs typeface="Arial"/>
              </a:rPr>
              <a:t>interactions.</a:t>
            </a:r>
            <a:endParaRPr sz="117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275" y="2882919"/>
            <a:ext cx="2670620" cy="1463612"/>
            <a:chOff x="313639" y="3203243"/>
            <a:chExt cx="2967355" cy="1626235"/>
          </a:xfrm>
        </p:grpSpPr>
        <p:sp>
          <p:nvSpPr>
            <p:cNvPr id="20" name="object 20"/>
            <p:cNvSpPr/>
            <p:nvPr/>
          </p:nvSpPr>
          <p:spPr>
            <a:xfrm>
              <a:off x="313639" y="3203243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9" y="1625846"/>
                  </a:moveTo>
                  <a:lnTo>
                    <a:pt x="0" y="1625846"/>
                  </a:lnTo>
                  <a:lnTo>
                    <a:pt x="0" y="0"/>
                  </a:lnTo>
                  <a:lnTo>
                    <a:pt x="2966929" y="0"/>
                  </a:lnTo>
                  <a:lnTo>
                    <a:pt x="2966929" y="1625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829" y="3273818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8" y="148192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22"/>
                  </a:lnTo>
                </a:path>
                <a:path w="2751455" h="1482089">
                  <a:moveTo>
                    <a:pt x="0" y="211974"/>
                  </a:moveTo>
                  <a:lnTo>
                    <a:pt x="2751389" y="21197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273" y="40515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4273" y="40515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02245" y="332979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6170" y="358356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72800" y="3384263"/>
            <a:ext cx="208026" cy="144590"/>
            <a:chOff x="2636444" y="3760292"/>
            <a:chExt cx="231140" cy="160655"/>
          </a:xfrm>
        </p:grpSpPr>
        <p:sp>
          <p:nvSpPr>
            <p:cNvPr id="29" name="object 29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82275" y="288291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69773" y="3003501"/>
            <a:ext cx="5066348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problem with </a:t>
            </a:r>
            <a:r>
              <a:rPr sz="1170" spc="-5" dirty="0">
                <a:latin typeface="Arial"/>
                <a:cs typeface="Arial"/>
              </a:rPr>
              <a:t>such a simplistic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the lack </a:t>
            </a:r>
            <a:r>
              <a:rPr sz="1170" spc="-5" dirty="0">
                <a:latin typeface="Arial"/>
                <a:cs typeface="Arial"/>
              </a:rPr>
              <a:t>of rules </a:t>
            </a:r>
            <a:r>
              <a:rPr sz="1170" spc="-9" dirty="0">
                <a:latin typeface="Arial"/>
                <a:cs typeface="Arial"/>
              </a:rPr>
              <a:t>and the </a:t>
            </a:r>
            <a:r>
              <a:rPr sz="1170" spc="-5" dirty="0">
                <a:latin typeface="Arial"/>
                <a:cs typeface="Arial"/>
              </a:rPr>
              <a:t>concept </a:t>
            </a:r>
            <a:r>
              <a:rPr sz="1170" spc="-9" dirty="0">
                <a:latin typeface="Arial"/>
                <a:cs typeface="Arial"/>
              </a:rPr>
              <a:t>of  time-boxing.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9773" y="3543567"/>
            <a:ext cx="449713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typical problem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accumulating too </a:t>
            </a:r>
            <a:r>
              <a:rPr sz="1170" spc="-5" dirty="0">
                <a:latin typeface="Arial"/>
                <a:cs typeface="Arial"/>
              </a:rPr>
              <a:t>much </a:t>
            </a:r>
            <a:r>
              <a:rPr sz="1170" spc="-9" dirty="0">
                <a:latin typeface="Arial"/>
                <a:cs typeface="Arial"/>
              </a:rPr>
              <a:t>work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progress</a:t>
            </a:r>
            <a:r>
              <a:rPr sz="1170" spc="103" dirty="0">
                <a:latin typeface="Arial"/>
                <a:cs typeface="Arial"/>
              </a:rPr>
              <a:t> </a:t>
            </a:r>
            <a:r>
              <a:rPr sz="1170" spc="-5" dirty="0">
                <a:latin typeface="Arial"/>
                <a:cs typeface="Arial"/>
              </a:rPr>
              <a:t>(WIP).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9773" y="3903615"/>
            <a:ext cx="5339525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Kanban </a:t>
            </a:r>
            <a:r>
              <a:rPr sz="1170" spc="-5" dirty="0">
                <a:latin typeface="Arial"/>
                <a:cs typeface="Arial"/>
              </a:rPr>
              <a:t>is more </a:t>
            </a:r>
            <a:r>
              <a:rPr sz="1170" spc="-9" dirty="0">
                <a:latin typeface="Arial"/>
                <a:cs typeface="Arial"/>
              </a:rPr>
              <a:t>than just adding work items </a:t>
            </a:r>
            <a:r>
              <a:rPr sz="1170" spc="-5" dirty="0">
                <a:latin typeface="Arial"/>
                <a:cs typeface="Arial"/>
              </a:rPr>
              <a:t>on a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it's </a:t>
            </a:r>
            <a:r>
              <a:rPr sz="1170" spc="-9" dirty="0">
                <a:latin typeface="Arial"/>
                <a:cs typeface="Arial"/>
              </a:rPr>
              <a:t>also applying </a:t>
            </a: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PULL  process.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18273" y="339040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9228" y="357774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71978" y="358061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3334" y="37709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0684" y="383432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44538" y="402467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26891" y="408801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06345" y="383144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06197" y="319629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73997" y="4652360"/>
            <a:ext cx="2687765" cy="1480757"/>
            <a:chOff x="304441" y="5169289"/>
            <a:chExt cx="2986405" cy="1645285"/>
          </a:xfrm>
        </p:grpSpPr>
        <p:sp>
          <p:nvSpPr>
            <p:cNvPr id="45" name="object 45"/>
            <p:cNvSpPr/>
            <p:nvPr/>
          </p:nvSpPr>
          <p:spPr>
            <a:xfrm>
              <a:off x="313966" y="51788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4">
                  <a:moveTo>
                    <a:pt x="2966926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26" y="0"/>
                  </a:lnTo>
                  <a:lnTo>
                    <a:pt x="2966926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13966" y="51788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4">
                  <a:moveTo>
                    <a:pt x="0" y="0"/>
                  </a:moveTo>
                  <a:lnTo>
                    <a:pt x="2966926" y="0"/>
                  </a:lnTo>
                  <a:lnTo>
                    <a:pt x="2966926" y="1625821"/>
                  </a:lnTo>
                  <a:lnTo>
                    <a:pt x="0" y="1625821"/>
                  </a:lnTo>
                  <a:lnTo>
                    <a:pt x="0" y="0"/>
                  </a:lnTo>
                  <a:close/>
                </a:path>
                <a:path w="2967354" h="1626234">
                  <a:moveTo>
                    <a:pt x="636633" y="70549"/>
                  </a:moveTo>
                  <a:lnTo>
                    <a:pt x="636356" y="1552471"/>
                  </a:lnTo>
                </a:path>
                <a:path w="2967354" h="1626234">
                  <a:moveTo>
                    <a:pt x="2400527" y="70549"/>
                  </a:moveTo>
                  <a:lnTo>
                    <a:pt x="2400252" y="1552471"/>
                  </a:lnTo>
                </a:path>
                <a:path w="2967354" h="1626234">
                  <a:moveTo>
                    <a:pt x="72189" y="282549"/>
                  </a:moveTo>
                  <a:lnTo>
                    <a:pt x="2823576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6188" y="602711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96188" y="602711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59654" y="57430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59654" y="57430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235600" y="56753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235600" y="56753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928519" y="57453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928519" y="57453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29956" y="4696654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47295" y="4699672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56200" y="4694733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70065" y="4781494"/>
            <a:ext cx="5457825" cy="543418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5" dirty="0">
                <a:latin typeface="Arial"/>
                <a:cs typeface="Arial"/>
              </a:rPr>
              <a:t>To </a:t>
            </a:r>
            <a:r>
              <a:rPr sz="1170" spc="-9" dirty="0">
                <a:latin typeface="Arial"/>
                <a:cs typeface="Arial"/>
              </a:rPr>
              <a:t>truly embrace Kanban, </a:t>
            </a:r>
            <a:r>
              <a:rPr sz="1170" spc="-5" dirty="0">
                <a:latin typeface="Arial"/>
                <a:cs typeface="Arial"/>
              </a:rPr>
              <a:t>we must regulate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volume of cards on </a:t>
            </a:r>
            <a:r>
              <a:rPr sz="1170" spc="-9" dirty="0">
                <a:latin typeface="Arial"/>
                <a:cs typeface="Arial"/>
              </a:rPr>
              <a:t>the board. This  </a:t>
            </a:r>
            <a:r>
              <a:rPr sz="1170" spc="-5" dirty="0">
                <a:latin typeface="Arial"/>
                <a:cs typeface="Arial"/>
              </a:rPr>
              <a:t>can </a:t>
            </a:r>
            <a:r>
              <a:rPr sz="1170" spc="-9" dirty="0">
                <a:latin typeface="Arial"/>
                <a:cs typeface="Arial"/>
              </a:rPr>
              <a:t>easily </a:t>
            </a:r>
            <a:r>
              <a:rPr sz="1170" spc="-5" dirty="0">
                <a:latin typeface="Arial"/>
                <a:cs typeface="Arial"/>
              </a:rPr>
              <a:t>be </a:t>
            </a:r>
            <a:r>
              <a:rPr sz="1170" spc="-9" dirty="0">
                <a:latin typeface="Arial"/>
                <a:cs typeface="Arial"/>
              </a:rPr>
              <a:t>accomplished </a:t>
            </a:r>
            <a:r>
              <a:rPr sz="1170" spc="-5" dirty="0">
                <a:latin typeface="Arial"/>
                <a:cs typeface="Arial"/>
              </a:rPr>
              <a:t>by </a:t>
            </a:r>
            <a:r>
              <a:rPr sz="1170" spc="-9" dirty="0">
                <a:latin typeface="Arial"/>
                <a:cs typeface="Arial"/>
              </a:rPr>
              <a:t>identifying </a:t>
            </a:r>
            <a:r>
              <a:rPr sz="1170" spc="-5" dirty="0">
                <a:latin typeface="Arial"/>
                <a:cs typeface="Arial"/>
              </a:rPr>
              <a:t>clear </a:t>
            </a:r>
            <a:r>
              <a:rPr sz="1170" spc="-9" dirty="0">
                <a:latin typeface="Arial"/>
                <a:cs typeface="Arial"/>
              </a:rPr>
              <a:t>thresholds associated </a:t>
            </a:r>
            <a:r>
              <a:rPr sz="1170" spc="-5" dirty="0">
                <a:latin typeface="Arial"/>
                <a:cs typeface="Arial"/>
              </a:rPr>
              <a:t>to </a:t>
            </a:r>
            <a:r>
              <a:rPr sz="1170" spc="-9" dirty="0">
                <a:latin typeface="Arial"/>
                <a:cs typeface="Arial"/>
              </a:rPr>
              <a:t>better  defined </a:t>
            </a:r>
            <a:r>
              <a:rPr sz="1170" spc="-5" dirty="0">
                <a:latin typeface="Arial"/>
                <a:cs typeface="Arial"/>
              </a:rPr>
              <a:t>stages of </a:t>
            </a:r>
            <a:r>
              <a:rPr sz="1170" spc="-9" dirty="0">
                <a:latin typeface="Arial"/>
                <a:cs typeface="Arial"/>
              </a:rPr>
              <a:t>work</a:t>
            </a:r>
            <a:r>
              <a:rPr sz="1170" spc="-5" dirty="0">
                <a:latin typeface="Arial"/>
                <a:cs typeface="Arial"/>
              </a:rPr>
              <a:t> (columns).</a:t>
            </a:r>
            <a:endParaRPr sz="117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270065" y="5501586"/>
            <a:ext cx="5575554" cy="543418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Another improvement </a:t>
            </a:r>
            <a:r>
              <a:rPr sz="1170" spc="-5" dirty="0">
                <a:latin typeface="Arial"/>
                <a:cs typeface="Arial"/>
              </a:rPr>
              <a:t>is to set a multi-tasking </a:t>
            </a:r>
            <a:r>
              <a:rPr sz="1170" spc="-9" dirty="0">
                <a:latin typeface="Arial"/>
                <a:cs typeface="Arial"/>
              </a:rPr>
              <a:t>limit per user </a:t>
            </a:r>
            <a:r>
              <a:rPr sz="1170" spc="-5" dirty="0">
                <a:latin typeface="Arial"/>
                <a:cs typeface="Arial"/>
              </a:rPr>
              <a:t>(2) </a:t>
            </a:r>
            <a:r>
              <a:rPr sz="1170" spc="-9" dirty="0">
                <a:latin typeface="Arial"/>
                <a:cs typeface="Arial"/>
              </a:rPr>
              <a:t>and using late binding  </a:t>
            </a:r>
            <a:r>
              <a:rPr sz="1170" spc="-5" dirty="0">
                <a:latin typeface="Arial"/>
                <a:cs typeface="Arial"/>
              </a:rPr>
              <a:t>of </a:t>
            </a:r>
            <a:r>
              <a:rPr sz="1170" spc="-9" dirty="0">
                <a:latin typeface="Arial"/>
                <a:cs typeface="Arial"/>
              </a:rPr>
              <a:t>tasks </a:t>
            </a:r>
            <a:r>
              <a:rPr sz="1170" spc="-5" dirty="0">
                <a:latin typeface="Arial"/>
                <a:cs typeface="Arial"/>
              </a:rPr>
              <a:t>to </a:t>
            </a:r>
            <a:r>
              <a:rPr sz="1170" spc="-9" dirty="0">
                <a:latin typeface="Arial"/>
                <a:cs typeface="Arial"/>
              </a:rPr>
              <a:t>owners. Note that not </a:t>
            </a:r>
            <a:r>
              <a:rPr sz="1170" spc="-5" dirty="0">
                <a:latin typeface="Arial"/>
                <a:cs typeface="Arial"/>
              </a:rPr>
              <a:t>all </a:t>
            </a:r>
            <a:r>
              <a:rPr sz="1170" spc="-9" dirty="0">
                <a:latin typeface="Arial"/>
                <a:cs typeface="Arial"/>
              </a:rPr>
              <a:t>team </a:t>
            </a:r>
            <a:r>
              <a:rPr sz="1170" spc="-5" dirty="0">
                <a:latin typeface="Arial"/>
                <a:cs typeface="Arial"/>
              </a:rPr>
              <a:t>members must </a:t>
            </a:r>
            <a:r>
              <a:rPr sz="1170" spc="-9" dirty="0">
                <a:latin typeface="Arial"/>
                <a:cs typeface="Arial"/>
              </a:rPr>
              <a:t>have </a:t>
            </a:r>
            <a:r>
              <a:rPr sz="1170" spc="-5" dirty="0">
                <a:latin typeface="Arial"/>
                <a:cs typeface="Arial"/>
              </a:rPr>
              <a:t>2 </a:t>
            </a:r>
            <a:r>
              <a:rPr sz="1170" spc="-9" dirty="0">
                <a:latin typeface="Arial"/>
                <a:cs typeface="Arial"/>
              </a:rPr>
              <a:t>tasks with their  names, this </a:t>
            </a:r>
            <a:r>
              <a:rPr sz="1170" spc="-5" dirty="0">
                <a:latin typeface="Arial"/>
                <a:cs typeface="Arial"/>
              </a:rPr>
              <a:t>is a maximum of</a:t>
            </a:r>
            <a:r>
              <a:rPr sz="1170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2.</a:t>
            </a:r>
            <a:endParaRPr sz="117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872273" y="535861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097730" y="4715855"/>
            <a:ext cx="401765" cy="1351026"/>
            <a:chOff x="1219700" y="5239839"/>
            <a:chExt cx="446405" cy="1501140"/>
          </a:xfrm>
        </p:grpSpPr>
        <p:sp>
          <p:nvSpPr>
            <p:cNvPr id="62" name="object 62"/>
            <p:cNvSpPr/>
            <p:nvPr/>
          </p:nvSpPr>
          <p:spPr>
            <a:xfrm>
              <a:off x="1304029" y="616551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304029" y="5249364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90">
                  <a:moveTo>
                    <a:pt x="0" y="916148"/>
                  </a:moveTo>
                  <a:lnTo>
                    <a:pt x="211667" y="916148"/>
                  </a:lnTo>
                  <a:lnTo>
                    <a:pt x="211667" y="1057272"/>
                  </a:lnTo>
                  <a:lnTo>
                    <a:pt x="0" y="1057272"/>
                  </a:lnTo>
                  <a:lnTo>
                    <a:pt x="0" y="916148"/>
                  </a:lnTo>
                  <a:close/>
                </a:path>
                <a:path w="352425" h="1482090">
                  <a:moveTo>
                    <a:pt x="352124" y="0"/>
                  </a:moveTo>
                  <a:lnTo>
                    <a:pt x="351846" y="1481922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219700" y="6509586"/>
              <a:ext cx="230714" cy="230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806640" y="560944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806492" y="497431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83373" y="4696654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60357" y="5855083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858476" y="5852824"/>
            <a:ext cx="207645" cy="207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70" name="object 70"/>
          <p:cNvSpPr txBox="1"/>
          <p:nvPr/>
        </p:nvSpPr>
        <p:spPr>
          <a:xfrm>
            <a:off x="1921104" y="5849271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7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97139" y="5162884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126273" y="5612613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624080" y="5538251"/>
            <a:ext cx="208026" cy="144590"/>
            <a:chOff x="2915644" y="6153612"/>
            <a:chExt cx="231140" cy="160655"/>
          </a:xfrm>
        </p:grpSpPr>
        <p:sp>
          <p:nvSpPr>
            <p:cNvPr id="74" name="object 74"/>
            <p:cNvSpPr/>
            <p:nvPr/>
          </p:nvSpPr>
          <p:spPr>
            <a:xfrm>
              <a:off x="2925169" y="616313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5" name="object 75"/>
            <p:cNvSpPr/>
            <p:nvPr/>
          </p:nvSpPr>
          <p:spPr>
            <a:xfrm>
              <a:off x="2925169" y="616313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491200" y="218575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4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A088360E-34E8-7F4B-ADB0-40CA22942C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966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3774186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</a:t>
            </a:r>
            <a:r>
              <a:rPr spc="-41" dirty="0"/>
              <a:t> </a:t>
            </a:r>
            <a:r>
              <a:rPr b="1" dirty="0">
                <a:latin typeface="Arial"/>
                <a:cs typeface="Arial"/>
              </a:rPr>
              <a:t>Mechanics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5125" y="1553833"/>
            <a:ext cx="2687765" cy="1480757"/>
            <a:chOff x="405694" y="1726481"/>
            <a:chExt cx="2986405" cy="1645285"/>
          </a:xfrm>
        </p:grpSpPr>
        <p:sp>
          <p:nvSpPr>
            <p:cNvPr id="4" name="object 4"/>
            <p:cNvSpPr/>
            <p:nvPr/>
          </p:nvSpPr>
          <p:spPr>
            <a:xfrm>
              <a:off x="415219" y="1736006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9" y="1625836"/>
                  </a:moveTo>
                  <a:lnTo>
                    <a:pt x="0" y="1625836"/>
                  </a:lnTo>
                  <a:lnTo>
                    <a:pt x="0" y="0"/>
                  </a:lnTo>
                  <a:lnTo>
                    <a:pt x="2966949" y="0"/>
                  </a:lnTo>
                  <a:lnTo>
                    <a:pt x="2966949" y="162583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415219" y="1736006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9" y="0"/>
                  </a:lnTo>
                  <a:lnTo>
                    <a:pt x="2966949" y="1625836"/>
                  </a:lnTo>
                  <a:lnTo>
                    <a:pt x="0" y="1625836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33" y="70554"/>
                  </a:moveTo>
                  <a:lnTo>
                    <a:pt x="636356" y="1552486"/>
                  </a:lnTo>
                </a:path>
                <a:path w="2967354" h="1626235">
                  <a:moveTo>
                    <a:pt x="2400525" y="70554"/>
                  </a:moveTo>
                  <a:lnTo>
                    <a:pt x="2400250" y="1552486"/>
                  </a:lnTo>
                </a:path>
                <a:path w="2967354" h="1626235">
                  <a:moveTo>
                    <a:pt x="72189" y="282549"/>
                  </a:moveTo>
                  <a:lnTo>
                    <a:pt x="2823574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697441" y="25842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697441" y="25842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560908" y="230028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560908" y="230028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6854" y="223251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6854" y="223251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9768" y="2302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29768" y="2302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1084" y="1598129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8430" y="1601147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7326" y="1596218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3402" y="226009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0618" y="1617332"/>
            <a:ext cx="2482596" cy="1351026"/>
            <a:chOff x="489576" y="1797036"/>
            <a:chExt cx="2758440" cy="1501140"/>
          </a:xfrm>
        </p:grpSpPr>
        <p:sp>
          <p:nvSpPr>
            <p:cNvPr id="19" name="object 19"/>
            <p:cNvSpPr/>
            <p:nvPr/>
          </p:nvSpPr>
          <p:spPr>
            <a:xfrm>
              <a:off x="1405284" y="2722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5284" y="1806561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58"/>
                  </a:moveTo>
                  <a:lnTo>
                    <a:pt x="211664" y="916158"/>
                  </a:lnTo>
                  <a:lnTo>
                    <a:pt x="211664" y="1057257"/>
                  </a:lnTo>
                  <a:lnTo>
                    <a:pt x="0" y="1057257"/>
                  </a:lnTo>
                  <a:lnTo>
                    <a:pt x="0" y="916158"/>
                  </a:lnTo>
                  <a:close/>
                </a:path>
                <a:path w="352425" h="1482089">
                  <a:moveTo>
                    <a:pt x="352121" y="0"/>
                  </a:moveTo>
                  <a:lnTo>
                    <a:pt x="351844" y="1481932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0952" y="3066793"/>
              <a:ext cx="230717" cy="230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166228" y="3060318"/>
              <a:ext cx="230714" cy="230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26418" y="272034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026418" y="272034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56363" y="2158685"/>
              <a:ext cx="408940" cy="1905"/>
            </a:xfrm>
            <a:custGeom>
              <a:avLst/>
              <a:gdLst/>
              <a:ahLst/>
              <a:cxnLst/>
              <a:rect l="l" t="t" r="r" b="b"/>
              <a:pathLst>
                <a:path w="408939" h="1905">
                  <a:moveTo>
                    <a:pt x="0" y="0"/>
                  </a:moveTo>
                  <a:lnTo>
                    <a:pt x="408631" y="1779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645669" y="2078485"/>
              <a:ext cx="211274" cy="163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101" y="28706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9101" y="28706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10603" y="30821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10603" y="30821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97767" y="251092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65570" y="1883217"/>
            <a:ext cx="190881" cy="128240"/>
          </a:xfrm>
          <a:prstGeom prst="rect">
            <a:avLst/>
          </a:prstGeom>
          <a:solidFill>
            <a:srgbClr val="69A84F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74498" y="1598129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88267" y="206437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17399" y="251410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294128" y="2382565"/>
            <a:ext cx="2687765" cy="1480757"/>
            <a:chOff x="3660142" y="2647294"/>
            <a:chExt cx="2986405" cy="1645285"/>
          </a:xfrm>
        </p:grpSpPr>
        <p:sp>
          <p:nvSpPr>
            <p:cNvPr id="37" name="object 37"/>
            <p:cNvSpPr/>
            <p:nvPr/>
          </p:nvSpPr>
          <p:spPr>
            <a:xfrm>
              <a:off x="3669667" y="265681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669667" y="265681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21"/>
                  </a:lnTo>
                  <a:lnTo>
                    <a:pt x="0" y="1625821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48" y="70549"/>
                  </a:moveTo>
                  <a:lnTo>
                    <a:pt x="636373" y="1552496"/>
                  </a:lnTo>
                </a:path>
                <a:path w="2967354" h="1626235">
                  <a:moveTo>
                    <a:pt x="2400520" y="70549"/>
                  </a:moveTo>
                  <a:lnTo>
                    <a:pt x="2400245" y="1552496"/>
                  </a:lnTo>
                </a:path>
                <a:path w="2967354" h="1626235">
                  <a:moveTo>
                    <a:pt x="72199" y="282549"/>
                  </a:moveTo>
                  <a:lnTo>
                    <a:pt x="2823594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1891" y="35051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951891" y="35051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815367" y="32210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815367" y="32210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458040" y="315241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458040" y="315241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284237" y="32233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84237" y="32233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450096" y="2426866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67442" y="2429883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76337" y="2424954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92412" y="308883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365813" y="2446060"/>
            <a:ext cx="2486597" cy="1351026"/>
            <a:chOff x="3739792" y="2717844"/>
            <a:chExt cx="2762885" cy="1501140"/>
          </a:xfrm>
        </p:grpSpPr>
        <p:sp>
          <p:nvSpPr>
            <p:cNvPr id="52" name="object 52"/>
            <p:cNvSpPr/>
            <p:nvPr/>
          </p:nvSpPr>
          <p:spPr>
            <a:xfrm>
              <a:off x="4659740" y="3643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659740" y="2727369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73"/>
                  </a:moveTo>
                  <a:lnTo>
                    <a:pt x="211674" y="916173"/>
                  </a:lnTo>
                  <a:lnTo>
                    <a:pt x="211674" y="1057272"/>
                  </a:lnTo>
                  <a:lnTo>
                    <a:pt x="0" y="1057272"/>
                  </a:lnTo>
                  <a:lnTo>
                    <a:pt x="0" y="916173"/>
                  </a:lnTo>
                  <a:close/>
                </a:path>
                <a:path w="352425" h="1482089">
                  <a:moveTo>
                    <a:pt x="352124" y="0"/>
                  </a:moveTo>
                  <a:lnTo>
                    <a:pt x="351849" y="1481947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575415" y="3987591"/>
              <a:ext cx="230724" cy="230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420689" y="3981142"/>
              <a:ext cx="230724" cy="230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280887" y="364116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280887" y="364116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741015" y="3137268"/>
              <a:ext cx="342900" cy="85725"/>
            </a:xfrm>
            <a:custGeom>
              <a:avLst/>
              <a:gdLst/>
              <a:ahLst/>
              <a:cxnLst/>
              <a:rect l="l" t="t" r="r" b="b"/>
              <a:pathLst>
                <a:path w="342900" h="85725">
                  <a:moveTo>
                    <a:pt x="0" y="85624"/>
                  </a:moveTo>
                  <a:lnTo>
                    <a:pt x="342399" y="0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049090" y="3057168"/>
              <a:ext cx="221099" cy="1601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749317" y="37140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749317" y="37140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960817" y="39255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960817" y="39255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826780" y="333966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99158" y="271194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003519" y="2426866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17287" y="289311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146414" y="334281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214622" y="3208066"/>
            <a:ext cx="2687765" cy="1480757"/>
            <a:chOff x="6905135" y="3564517"/>
            <a:chExt cx="2986405" cy="1645285"/>
          </a:xfrm>
        </p:grpSpPr>
        <p:sp>
          <p:nvSpPr>
            <p:cNvPr id="70" name="object 70"/>
            <p:cNvSpPr/>
            <p:nvPr/>
          </p:nvSpPr>
          <p:spPr>
            <a:xfrm>
              <a:off x="6914660" y="357404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1" name="object 71"/>
            <p:cNvSpPr/>
            <p:nvPr/>
          </p:nvSpPr>
          <p:spPr>
            <a:xfrm>
              <a:off x="6914660" y="357404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21"/>
                  </a:lnTo>
                  <a:lnTo>
                    <a:pt x="0" y="1625821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23" y="70549"/>
                  </a:moveTo>
                  <a:lnTo>
                    <a:pt x="636348" y="1552496"/>
                  </a:lnTo>
                </a:path>
                <a:path w="2967354" h="1626235">
                  <a:moveTo>
                    <a:pt x="2400520" y="70549"/>
                  </a:moveTo>
                  <a:lnTo>
                    <a:pt x="2400245" y="1552496"/>
                  </a:lnTo>
                </a:path>
                <a:path w="2967354" h="1626235">
                  <a:moveTo>
                    <a:pt x="72174" y="282549"/>
                  </a:moveTo>
                  <a:lnTo>
                    <a:pt x="2823569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196885" y="44223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196885" y="44223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060335" y="41383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060335" y="41383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6" name="object 76"/>
            <p:cNvSpPr/>
            <p:nvPr/>
          </p:nvSpPr>
          <p:spPr>
            <a:xfrm>
              <a:off x="9529205" y="41406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7" name="object 77"/>
            <p:cNvSpPr/>
            <p:nvPr/>
          </p:nvSpPr>
          <p:spPr>
            <a:xfrm>
              <a:off x="9529205" y="41406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6370578" y="3252362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587924" y="3255379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496819" y="3250450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812884" y="391431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282460" y="3271560"/>
            <a:ext cx="2490026" cy="1351026"/>
            <a:chOff x="6980511" y="3635067"/>
            <a:chExt cx="2766695" cy="1501140"/>
          </a:xfrm>
        </p:grpSpPr>
        <p:sp>
          <p:nvSpPr>
            <p:cNvPr id="83" name="object 83"/>
            <p:cNvSpPr/>
            <p:nvPr/>
          </p:nvSpPr>
          <p:spPr>
            <a:xfrm>
              <a:off x="7904709" y="456074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904709" y="3644592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48"/>
                  </a:moveTo>
                  <a:lnTo>
                    <a:pt x="211674" y="916148"/>
                  </a:lnTo>
                  <a:lnTo>
                    <a:pt x="211674" y="1057272"/>
                  </a:lnTo>
                  <a:lnTo>
                    <a:pt x="0" y="1057272"/>
                  </a:lnTo>
                  <a:lnTo>
                    <a:pt x="0" y="916148"/>
                  </a:lnTo>
                  <a:close/>
                </a:path>
                <a:path w="352425" h="1482089">
                  <a:moveTo>
                    <a:pt x="352124" y="0"/>
                  </a:moveTo>
                  <a:lnTo>
                    <a:pt x="351849" y="1481947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820384" y="4904815"/>
              <a:ext cx="230724" cy="230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6" name="object 86"/>
            <p:cNvSpPr/>
            <p:nvPr/>
          </p:nvSpPr>
          <p:spPr>
            <a:xfrm>
              <a:off x="8665657" y="4898365"/>
              <a:ext cx="230724" cy="230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7" name="object 87"/>
            <p:cNvSpPr/>
            <p:nvPr/>
          </p:nvSpPr>
          <p:spPr>
            <a:xfrm>
              <a:off x="9525855" y="455839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8" name="object 88"/>
            <p:cNvSpPr/>
            <p:nvPr/>
          </p:nvSpPr>
          <p:spPr>
            <a:xfrm>
              <a:off x="9525855" y="455839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990036" y="47090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990036" y="47090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201535" y="49205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2" name="object 92"/>
            <p:cNvSpPr/>
            <p:nvPr/>
          </p:nvSpPr>
          <p:spPr>
            <a:xfrm>
              <a:off x="7201535" y="49205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3" name="object 93"/>
            <p:cNvSpPr/>
            <p:nvPr/>
          </p:nvSpPr>
          <p:spPr>
            <a:xfrm>
              <a:off x="7478035" y="4273291"/>
              <a:ext cx="309245" cy="219075"/>
            </a:xfrm>
            <a:custGeom>
              <a:avLst/>
              <a:gdLst/>
              <a:ahLst/>
              <a:cxnLst/>
              <a:rect l="l" t="t" r="r" b="b"/>
              <a:pathLst>
                <a:path w="309245" h="219075">
                  <a:moveTo>
                    <a:pt x="0" y="218949"/>
                  </a:moveTo>
                  <a:lnTo>
                    <a:pt x="309024" y="0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4" name="object 94"/>
            <p:cNvSpPr/>
            <p:nvPr/>
          </p:nvSpPr>
          <p:spPr>
            <a:xfrm>
              <a:off x="7731634" y="4154291"/>
              <a:ext cx="215549" cy="1893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7747251" y="41651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10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508313" y="3537443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923992" y="3252362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937759" y="371861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066886" y="416831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623276" y="359918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7808" y="2756559"/>
            <a:ext cx="2458593" cy="79265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803529">
              <a:spcBef>
                <a:spcPts val="86"/>
              </a:spcBef>
              <a:tabLst>
                <a:tab pos="1564196" algn="l"/>
              </a:tabLst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755" spc="-6" baseline="213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5" baseline="2136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620">
              <a:latin typeface="Arial"/>
              <a:cs typeface="Arial"/>
            </a:endParaRPr>
          </a:p>
          <a:p>
            <a:pPr marL="11430" marR="4572">
              <a:lnSpc>
                <a:spcPct val="101000"/>
              </a:lnSpc>
              <a:spcBef>
                <a:spcPts val="5"/>
              </a:spcBef>
            </a:pPr>
            <a:r>
              <a:rPr sz="1170" spc="-5" dirty="0">
                <a:latin typeface="Arial"/>
                <a:cs typeface="Arial"/>
              </a:rPr>
              <a:t>1. </a:t>
            </a:r>
            <a:r>
              <a:rPr sz="1170" spc="-9" dirty="0">
                <a:latin typeface="Arial"/>
                <a:cs typeface="Arial"/>
              </a:rPr>
              <a:t>Team </a:t>
            </a:r>
            <a:r>
              <a:rPr sz="1170" spc="-5" dirty="0">
                <a:latin typeface="Arial"/>
                <a:cs typeface="Arial"/>
              </a:rPr>
              <a:t>member A completes a card  </a:t>
            </a:r>
            <a:r>
              <a:rPr sz="1170" spc="-9" dirty="0">
                <a:latin typeface="Arial"/>
                <a:cs typeface="Arial"/>
              </a:rPr>
              <a:t>and </a:t>
            </a:r>
            <a:r>
              <a:rPr sz="1170" spc="-5" dirty="0">
                <a:latin typeface="Arial"/>
                <a:cs typeface="Arial"/>
              </a:rPr>
              <a:t>moves it to </a:t>
            </a:r>
            <a:r>
              <a:rPr sz="1170" spc="-9" dirty="0">
                <a:latin typeface="Arial"/>
                <a:cs typeface="Arial"/>
              </a:rPr>
              <a:t>the "done"</a:t>
            </a:r>
            <a:r>
              <a:rPr sz="1170" dirty="0">
                <a:latin typeface="Arial"/>
                <a:cs typeface="Arial"/>
              </a:rPr>
              <a:t> </a:t>
            </a:r>
            <a:r>
              <a:rPr sz="1170" spc="-5" dirty="0">
                <a:latin typeface="Arial"/>
                <a:cs typeface="Arial"/>
              </a:rPr>
              <a:t>column.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3376749" y="3585296"/>
            <a:ext cx="2400300" cy="1135568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803529">
              <a:spcBef>
                <a:spcPts val="86"/>
              </a:spcBef>
              <a:tabLst>
                <a:tab pos="1564196" algn="l"/>
              </a:tabLst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755" spc="-6" baseline="213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5" baseline="2136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485">
              <a:latin typeface="Arial"/>
              <a:cs typeface="Arial"/>
            </a:endParaRPr>
          </a:p>
          <a:p>
            <a:pPr marL="11430" marR="4572">
              <a:lnSpc>
                <a:spcPct val="101000"/>
              </a:lnSpc>
            </a:pPr>
            <a:r>
              <a:rPr sz="1170" spc="-5" dirty="0">
                <a:latin typeface="Arial"/>
                <a:cs typeface="Arial"/>
              </a:rPr>
              <a:t>2. </a:t>
            </a:r>
            <a:r>
              <a:rPr sz="1170" spc="-9" dirty="0">
                <a:latin typeface="Arial"/>
                <a:cs typeface="Arial"/>
              </a:rPr>
              <a:t>Team </a:t>
            </a:r>
            <a:r>
              <a:rPr sz="1170" spc="-5" dirty="0">
                <a:latin typeface="Arial"/>
                <a:cs typeface="Arial"/>
              </a:rPr>
              <a:t>member A </a:t>
            </a:r>
            <a:r>
              <a:rPr sz="1170" spc="-9" dirty="0">
                <a:latin typeface="Arial"/>
                <a:cs typeface="Arial"/>
              </a:rPr>
              <a:t>pulls </a:t>
            </a: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new </a:t>
            </a:r>
            <a:r>
              <a:rPr sz="1170" spc="-5" dirty="0">
                <a:latin typeface="Arial"/>
                <a:cs typeface="Arial"/>
              </a:rPr>
              <a:t>card  </a:t>
            </a:r>
            <a:r>
              <a:rPr sz="1170" spc="-9" dirty="0">
                <a:latin typeface="Arial"/>
                <a:cs typeface="Arial"/>
              </a:rPr>
              <a:t>from the "ready" </a:t>
            </a:r>
            <a:r>
              <a:rPr sz="1170" spc="-5" dirty="0">
                <a:latin typeface="Arial"/>
                <a:cs typeface="Arial"/>
              </a:rPr>
              <a:t>column </a:t>
            </a:r>
            <a:r>
              <a:rPr sz="1170" spc="-9" dirty="0">
                <a:latin typeface="Arial"/>
                <a:cs typeface="Arial"/>
              </a:rPr>
              <a:t>and </a:t>
            </a:r>
            <a:r>
              <a:rPr sz="1170" spc="-5" dirty="0">
                <a:latin typeface="Arial"/>
                <a:cs typeface="Arial"/>
              </a:rPr>
              <a:t>starts  </a:t>
            </a:r>
            <a:r>
              <a:rPr sz="1170" spc="-9" dirty="0">
                <a:latin typeface="Arial"/>
                <a:cs typeface="Arial"/>
              </a:rPr>
              <a:t>working </a:t>
            </a:r>
            <a:r>
              <a:rPr sz="1170" spc="-5" dirty="0">
                <a:latin typeface="Arial"/>
                <a:cs typeface="Arial"/>
              </a:rPr>
              <a:t>on it by </a:t>
            </a:r>
            <a:r>
              <a:rPr sz="1170" spc="-9" dirty="0">
                <a:latin typeface="Arial"/>
                <a:cs typeface="Arial"/>
              </a:rPr>
              <a:t>placing </a:t>
            </a:r>
            <a:r>
              <a:rPr sz="1170" spc="-5" dirty="0">
                <a:latin typeface="Arial"/>
                <a:cs typeface="Arial"/>
              </a:rPr>
              <a:t>it in </a:t>
            </a:r>
            <a:r>
              <a:rPr sz="1170" spc="-9" dirty="0">
                <a:latin typeface="Arial"/>
                <a:cs typeface="Arial"/>
              </a:rPr>
              <a:t>the "in  process" </a:t>
            </a:r>
            <a:r>
              <a:rPr sz="1170" spc="-5" dirty="0">
                <a:latin typeface="Arial"/>
                <a:cs typeface="Arial"/>
              </a:rPr>
              <a:t>column.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285676" y="4410792"/>
            <a:ext cx="2228279" cy="1100943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814959">
              <a:spcBef>
                <a:spcPts val="86"/>
              </a:spcBef>
              <a:tabLst>
                <a:tab pos="1575626" algn="l"/>
              </a:tabLst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755" spc="-6" baseline="213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5" baseline="2136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1260">
              <a:latin typeface="Arial"/>
              <a:cs typeface="Arial"/>
            </a:endParaRPr>
          </a:p>
          <a:p>
            <a:pPr marL="11430" marR="4572">
              <a:lnSpc>
                <a:spcPct val="101000"/>
              </a:lnSpc>
              <a:spcBef>
                <a:spcPts val="5"/>
              </a:spcBef>
            </a:pPr>
            <a:r>
              <a:rPr sz="1170" spc="-5" dirty="0">
                <a:latin typeface="Arial"/>
                <a:cs typeface="Arial"/>
              </a:rPr>
              <a:t>3. </a:t>
            </a:r>
            <a:r>
              <a:rPr sz="1170" spc="-9" dirty="0">
                <a:latin typeface="Arial"/>
                <a:cs typeface="Arial"/>
              </a:rPr>
              <a:t>The team </a:t>
            </a:r>
            <a:r>
              <a:rPr sz="1170" spc="-5" dirty="0">
                <a:latin typeface="Arial"/>
                <a:cs typeface="Arial"/>
              </a:rPr>
              <a:t>responds to </a:t>
            </a:r>
            <a:r>
              <a:rPr sz="1170" spc="-9" dirty="0">
                <a:latin typeface="Arial"/>
                <a:cs typeface="Arial"/>
              </a:rPr>
              <a:t>the pull  event and </a:t>
            </a:r>
            <a:r>
              <a:rPr sz="1170" spc="-5" dirty="0">
                <a:latin typeface="Arial"/>
                <a:cs typeface="Arial"/>
              </a:rPr>
              <a:t>selects </a:t>
            </a:r>
            <a:r>
              <a:rPr sz="1170" spc="-9" dirty="0">
                <a:latin typeface="Arial"/>
                <a:cs typeface="Arial"/>
              </a:rPr>
              <a:t>the next priority  </a:t>
            </a:r>
            <a:r>
              <a:rPr sz="1170" spc="-5" dirty="0">
                <a:latin typeface="Arial"/>
                <a:cs typeface="Arial"/>
              </a:rPr>
              <a:t>card by moving it to </a:t>
            </a:r>
            <a:r>
              <a:rPr sz="1170" spc="-9" dirty="0">
                <a:latin typeface="Arial"/>
                <a:cs typeface="Arial"/>
              </a:rPr>
              <a:t>the "ready"  </a:t>
            </a:r>
            <a:r>
              <a:rPr sz="1170" spc="-5" dirty="0">
                <a:latin typeface="Arial"/>
                <a:cs typeface="Arial"/>
              </a:rPr>
              <a:t>column.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05" name="Slide Number Placeholder 104">
            <a:extLst>
              <a:ext uri="{FF2B5EF4-FFF2-40B4-BE49-F238E27FC236}">
                <a16:creationId xmlns:a16="http://schemas.microsoft.com/office/drawing/2014/main" id="{3E95346E-CD5B-1342-A1EA-C21B7F4DF9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717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3062669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Scrumban:</a:t>
            </a:r>
            <a:r>
              <a:rPr spc="-23" dirty="0"/>
              <a:t> </a:t>
            </a:r>
            <a:r>
              <a:rPr b="1" spc="-5" dirty="0">
                <a:latin typeface="Arial"/>
                <a:cs typeface="Arial"/>
              </a:rPr>
              <a:t>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9523" y="1279813"/>
            <a:ext cx="2687765" cy="1480757"/>
            <a:chOff x="1421692" y="1422014"/>
            <a:chExt cx="2986405" cy="1645285"/>
          </a:xfrm>
        </p:grpSpPr>
        <p:sp>
          <p:nvSpPr>
            <p:cNvPr id="4" name="object 4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9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9" y="0"/>
                  </a:lnTo>
                  <a:lnTo>
                    <a:pt x="2966949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9" y="0"/>
                  </a:lnTo>
                  <a:lnTo>
                    <a:pt x="2966949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33" y="70554"/>
                  </a:moveTo>
                  <a:lnTo>
                    <a:pt x="636356" y="1552479"/>
                  </a:lnTo>
                </a:path>
                <a:path w="2967354" h="1626235">
                  <a:moveTo>
                    <a:pt x="2400525" y="70554"/>
                  </a:moveTo>
                  <a:lnTo>
                    <a:pt x="2400250" y="1552479"/>
                  </a:lnTo>
                </a:path>
                <a:path w="2967354" h="1626235">
                  <a:moveTo>
                    <a:pt x="72189" y="282546"/>
                  </a:moveTo>
                  <a:lnTo>
                    <a:pt x="2823574" y="282546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9" y="0"/>
                  </a:lnTo>
                  <a:lnTo>
                    <a:pt x="21166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9" y="0"/>
                  </a:lnTo>
                  <a:lnTo>
                    <a:pt x="21166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35478" y="1324109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2822" y="1327126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1727" y="1322197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7789" y="19860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03255" y="1343312"/>
            <a:ext cx="401765" cy="1351026"/>
            <a:chOff x="2336950" y="1492569"/>
            <a:chExt cx="446405" cy="1501140"/>
          </a:xfrm>
        </p:grpSpPr>
        <p:sp>
          <p:nvSpPr>
            <p:cNvPr id="19" name="object 19"/>
            <p:cNvSpPr/>
            <p:nvPr/>
          </p:nvSpPr>
          <p:spPr>
            <a:xfrm>
              <a:off x="2421280" y="24182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2"/>
                  </a:moveTo>
                  <a:lnTo>
                    <a:pt x="0" y="14110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1280" y="1502094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48"/>
                  </a:moveTo>
                  <a:lnTo>
                    <a:pt x="211664" y="916148"/>
                  </a:lnTo>
                  <a:lnTo>
                    <a:pt x="211664" y="1057250"/>
                  </a:lnTo>
                  <a:lnTo>
                    <a:pt x="0" y="1057250"/>
                  </a:lnTo>
                  <a:lnTo>
                    <a:pt x="0" y="916148"/>
                  </a:lnTo>
                  <a:close/>
                </a:path>
                <a:path w="352425" h="1482089">
                  <a:moveTo>
                    <a:pt x="352114" y="0"/>
                  </a:moveTo>
                  <a:lnTo>
                    <a:pt x="35183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6950" y="2762319"/>
              <a:ext cx="230719" cy="230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12156" y="223690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8899" y="1324109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65883" y="2482530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63996" y="2480259"/>
            <a:ext cx="207652" cy="207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26" name="object 26"/>
          <p:cNvSpPr txBox="1"/>
          <p:nvPr/>
        </p:nvSpPr>
        <p:spPr>
          <a:xfrm>
            <a:off x="2926631" y="2476718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7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02664" y="179034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31790" y="224006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55017" y="2165713"/>
            <a:ext cx="2482596" cy="470345"/>
            <a:chOff x="1505574" y="2406347"/>
            <a:chExt cx="2758440" cy="522605"/>
          </a:xfrm>
        </p:grpSpPr>
        <p:sp>
          <p:nvSpPr>
            <p:cNvPr id="30" name="object 30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097"/>
                  </a:moveTo>
                  <a:lnTo>
                    <a:pt x="0" y="141097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7"/>
                  </a:lnTo>
                  <a:lnTo>
                    <a:pt x="0" y="1410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29547" y="16674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335189" y="1279520"/>
            <a:ext cx="2687765" cy="1480757"/>
            <a:chOff x="5927988" y="1421689"/>
            <a:chExt cx="2986405" cy="1645285"/>
          </a:xfrm>
        </p:grpSpPr>
        <p:sp>
          <p:nvSpPr>
            <p:cNvPr id="38" name="object 38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503423" y="70554"/>
                  </a:moveTo>
                  <a:lnTo>
                    <a:pt x="503123" y="1552479"/>
                  </a:lnTo>
                </a:path>
                <a:path w="2967354" h="1626235">
                  <a:moveTo>
                    <a:pt x="2478970" y="70554"/>
                  </a:moveTo>
                  <a:lnTo>
                    <a:pt x="2478695" y="1552479"/>
                  </a:lnTo>
                </a:path>
                <a:path w="2967354" h="1626235">
                  <a:moveTo>
                    <a:pt x="72199" y="282544"/>
                  </a:moveTo>
                  <a:lnTo>
                    <a:pt x="2901919" y="284211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258912" y="192830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042003" y="1343020"/>
            <a:ext cx="335471" cy="1351026"/>
            <a:chOff x="6713336" y="1492244"/>
            <a:chExt cx="372745" cy="1501140"/>
          </a:xfrm>
        </p:grpSpPr>
        <p:sp>
          <p:nvSpPr>
            <p:cNvPr id="50" name="object 50"/>
            <p:cNvSpPr/>
            <p:nvPr/>
          </p:nvSpPr>
          <p:spPr>
            <a:xfrm>
              <a:off x="6793436" y="241791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4"/>
                  </a:moveTo>
                  <a:lnTo>
                    <a:pt x="0" y="14110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793436" y="1501769"/>
              <a:ext cx="282575" cy="1482090"/>
            </a:xfrm>
            <a:custGeom>
              <a:avLst/>
              <a:gdLst/>
              <a:ahLst/>
              <a:cxnLst/>
              <a:rect l="l" t="t" r="r" b="b"/>
              <a:pathLst>
                <a:path w="282575" h="1482089">
                  <a:moveTo>
                    <a:pt x="0" y="916145"/>
                  </a:moveTo>
                  <a:lnTo>
                    <a:pt x="211649" y="916145"/>
                  </a:lnTo>
                  <a:lnTo>
                    <a:pt x="211649" y="1057250"/>
                  </a:lnTo>
                  <a:lnTo>
                    <a:pt x="0" y="1057250"/>
                  </a:lnTo>
                  <a:lnTo>
                    <a:pt x="0" y="916145"/>
                  </a:lnTo>
                  <a:close/>
                </a:path>
                <a:path w="282575" h="1482089">
                  <a:moveTo>
                    <a:pt x="282499" y="0"/>
                  </a:moveTo>
                  <a:lnTo>
                    <a:pt x="28219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713336" y="2761994"/>
              <a:ext cx="230724" cy="230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557837" y="211409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04639" y="2482239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48518" y="2479967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6" name="object 56"/>
          <p:cNvSpPr txBox="1"/>
          <p:nvPr/>
        </p:nvSpPr>
        <p:spPr>
          <a:xfrm>
            <a:off x="7311139" y="247642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7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066583" y="167122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130077" y="217921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10698" y="2110235"/>
            <a:ext cx="2553462" cy="334899"/>
            <a:chOff x="6011887" y="2344705"/>
            <a:chExt cx="2837180" cy="372110"/>
          </a:xfrm>
        </p:grpSpPr>
        <p:sp>
          <p:nvSpPr>
            <p:cNvPr id="60" name="object 60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94792" y="167453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31497" y="1326544"/>
            <a:ext cx="248831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  <a:tabLst>
                <a:tab pos="489204" algn="l"/>
                <a:tab pos="994410" algn="l"/>
                <a:tab pos="1604772" algn="l"/>
                <a:tab pos="2193989" algn="l"/>
              </a:tabLst>
            </a:pPr>
            <a:r>
              <a:rPr sz="990" spc="-5" dirty="0">
                <a:latin typeface="Arial"/>
                <a:cs typeface="Arial"/>
              </a:rPr>
              <a:t>t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 d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	</a:t>
            </a:r>
            <a:r>
              <a:rPr sz="990" spc="5" dirty="0">
                <a:latin typeface="Arial"/>
                <a:cs typeface="Arial"/>
              </a:rPr>
              <a:t>ready</a:t>
            </a:r>
            <a:r>
              <a:rPr sz="990" dirty="0">
                <a:latin typeface="Arial"/>
                <a:cs typeface="Arial"/>
              </a:rPr>
              <a:t>	specify	execut</a:t>
            </a:r>
            <a:r>
              <a:rPr sz="990" spc="5" dirty="0">
                <a:latin typeface="Arial"/>
                <a:cs typeface="Arial"/>
              </a:rPr>
              <a:t>e</a:t>
            </a:r>
            <a:r>
              <a:rPr sz="990" dirty="0">
                <a:latin typeface="Arial"/>
                <a:cs typeface="Arial"/>
              </a:rPr>
              <a:t>	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609767" y="2486222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69" name="object 69"/>
          <p:cNvSpPr txBox="1"/>
          <p:nvPr/>
        </p:nvSpPr>
        <p:spPr>
          <a:xfrm>
            <a:off x="6672386" y="248267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39796" y="1351223"/>
            <a:ext cx="572" cy="1333881"/>
          </a:xfrm>
          <a:custGeom>
            <a:avLst/>
            <a:gdLst/>
            <a:ahLst/>
            <a:cxnLst/>
            <a:rect l="l" t="t" r="r" b="b"/>
            <a:pathLst>
              <a:path w="634" h="1482089">
                <a:moveTo>
                  <a:pt x="274" y="0"/>
                </a:moveTo>
                <a:lnTo>
                  <a:pt x="0" y="1481934"/>
                </a:lnTo>
              </a:path>
            </a:pathLst>
          </a:custGeom>
          <a:ln w="19049">
            <a:solidFill>
              <a:srgbClr val="073662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grpSp>
        <p:nvGrpSpPr>
          <p:cNvPr id="71" name="object 71"/>
          <p:cNvGrpSpPr/>
          <p:nvPr/>
        </p:nvGrpSpPr>
        <p:grpSpPr>
          <a:xfrm>
            <a:off x="4082099" y="1914935"/>
            <a:ext cx="1110425" cy="148019"/>
            <a:chOff x="4535665" y="2127705"/>
            <a:chExt cx="1233805" cy="164465"/>
          </a:xfrm>
        </p:grpSpPr>
        <p:sp>
          <p:nvSpPr>
            <p:cNvPr id="72" name="object 72"/>
            <p:cNvSpPr/>
            <p:nvPr/>
          </p:nvSpPr>
          <p:spPr>
            <a:xfrm>
              <a:off x="4535665" y="2209685"/>
              <a:ext cx="1041400" cy="0"/>
            </a:xfrm>
            <a:custGeom>
              <a:avLst/>
              <a:gdLst/>
              <a:ahLst/>
              <a:cxnLst/>
              <a:rect l="l" t="t" r="r" b="b"/>
              <a:pathLst>
                <a:path w="1041400">
                  <a:moveTo>
                    <a:pt x="0" y="0"/>
                  </a:moveTo>
                  <a:lnTo>
                    <a:pt x="1041372" y="0"/>
                  </a:lnTo>
                </a:path>
              </a:pathLst>
            </a:custGeom>
            <a:ln w="3809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557988" y="2127705"/>
              <a:ext cx="211024" cy="1639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71498" y="3116151"/>
            <a:ext cx="7763828" cy="726353"/>
          </a:xfrm>
          <a:prstGeom prst="rect">
            <a:avLst/>
          </a:prstGeom>
        </p:spPr>
        <p:txBody>
          <a:bodyPr vert="horz" wrap="square" lIns="0" tIns="8001" rIns="0" bIns="0" rtlCol="0">
            <a:spAutoFit/>
          </a:bodyPr>
          <a:lstStyle/>
          <a:p>
            <a:pPr marL="11430" marR="4572">
              <a:lnSpc>
                <a:spcPct val="101400"/>
              </a:lnSpc>
              <a:spcBef>
                <a:spcPts val="63"/>
              </a:spcBef>
            </a:pPr>
            <a:r>
              <a:rPr sz="2385" spc="5" dirty="0">
                <a:latin typeface="Arial"/>
                <a:cs typeface="Arial"/>
              </a:rPr>
              <a:t>Now </a:t>
            </a:r>
            <a:r>
              <a:rPr sz="2385" dirty="0">
                <a:latin typeface="Arial"/>
                <a:cs typeface="Arial"/>
              </a:rPr>
              <a:t>that </a:t>
            </a:r>
            <a:r>
              <a:rPr sz="2385" spc="5" dirty="0">
                <a:latin typeface="Arial"/>
                <a:cs typeface="Arial"/>
              </a:rPr>
              <a:t>we have </a:t>
            </a:r>
            <a:r>
              <a:rPr sz="2385" dirty="0">
                <a:latin typeface="Arial"/>
                <a:cs typeface="Arial"/>
              </a:rPr>
              <a:t>established our </a:t>
            </a:r>
            <a:r>
              <a:rPr sz="2385" b="1" spc="5" dirty="0">
                <a:latin typeface="Arial"/>
                <a:cs typeface="Arial"/>
              </a:rPr>
              <a:t>team </a:t>
            </a:r>
            <a:r>
              <a:rPr sz="2385" b="1" dirty="0">
                <a:latin typeface="Arial"/>
                <a:cs typeface="Arial"/>
              </a:rPr>
              <a:t>capacity </a:t>
            </a:r>
            <a:r>
              <a:rPr sz="2385" spc="5" dirty="0">
                <a:latin typeface="Arial"/>
                <a:cs typeface="Arial"/>
              </a:rPr>
              <a:t>and we  have a </a:t>
            </a:r>
            <a:r>
              <a:rPr sz="2385" b="1" dirty="0">
                <a:latin typeface="Arial"/>
                <a:cs typeface="Arial"/>
              </a:rPr>
              <a:t>pull </a:t>
            </a:r>
            <a:r>
              <a:rPr sz="2385" b="1" spc="5" dirty="0">
                <a:latin typeface="Arial"/>
                <a:cs typeface="Arial"/>
              </a:rPr>
              <a:t>system</a:t>
            </a:r>
            <a:r>
              <a:rPr sz="2385" spc="5" dirty="0">
                <a:latin typeface="Arial"/>
                <a:cs typeface="Arial"/>
              </a:rPr>
              <a:t>, we can streamline </a:t>
            </a:r>
            <a:r>
              <a:rPr sz="2385" dirty="0">
                <a:latin typeface="Arial"/>
                <a:cs typeface="Arial"/>
              </a:rPr>
              <a:t>the </a:t>
            </a:r>
            <a:r>
              <a:rPr sz="2385" b="1" dirty="0">
                <a:latin typeface="Arial"/>
                <a:cs typeface="Arial"/>
              </a:rPr>
              <a:t>ideal</a:t>
            </a:r>
            <a:r>
              <a:rPr sz="2385" b="1" spc="5" dirty="0">
                <a:latin typeface="Arial"/>
                <a:cs typeface="Arial"/>
              </a:rPr>
              <a:t> flow</a:t>
            </a:r>
            <a:r>
              <a:rPr sz="2385" spc="5" dirty="0">
                <a:latin typeface="Arial"/>
                <a:cs typeface="Arial"/>
              </a:rPr>
              <a:t>.</a:t>
            </a:r>
            <a:endParaRPr sz="2385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7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8C5271BF-75EB-A24C-8331-13DE23006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86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746" y="271094"/>
            <a:ext cx="75126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20" dirty="0">
                <a:latin typeface="Arial"/>
                <a:cs typeface="Arial"/>
              </a:rPr>
              <a:t>Let’s </a:t>
            </a:r>
            <a:r>
              <a:rPr sz="4400" spc="-160" dirty="0">
                <a:latin typeface="Arial"/>
                <a:cs typeface="Arial"/>
              </a:rPr>
              <a:t>understand </a:t>
            </a:r>
            <a:r>
              <a:rPr sz="4400" spc="-45" dirty="0">
                <a:latin typeface="Arial"/>
                <a:cs typeface="Arial"/>
              </a:rPr>
              <a:t>the </a:t>
            </a:r>
            <a:r>
              <a:rPr sz="4400" spc="-25" dirty="0">
                <a:latin typeface="Arial"/>
                <a:cs typeface="Arial"/>
              </a:rPr>
              <a:t>‘craft’</a:t>
            </a:r>
            <a:r>
              <a:rPr sz="4400" spc="-595" dirty="0">
                <a:latin typeface="Arial"/>
                <a:cs typeface="Arial"/>
              </a:rPr>
              <a:t> </a:t>
            </a:r>
            <a:r>
              <a:rPr sz="4400" spc="-250" dirty="0">
                <a:latin typeface="Arial"/>
                <a:cs typeface="Arial"/>
              </a:rPr>
              <a:t>first…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33496"/>
            <a:ext cx="7757159" cy="35921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Sheer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joy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making</a:t>
            </a:r>
            <a:r>
              <a:rPr sz="260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things</a:t>
            </a:r>
            <a:endParaRPr sz="2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Pleasure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of things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useful </a:t>
            </a:r>
            <a:r>
              <a:rPr sz="26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sz="2600" b="1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rlito"/>
                <a:cs typeface="Carlito"/>
              </a:rPr>
              <a:t>people</a:t>
            </a:r>
            <a:endParaRPr sz="26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Fascination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fashioning </a:t>
            </a: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complex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puzzle-like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objects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interlocking moving parts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600" b="1" spc="-15" dirty="0">
                <a:solidFill>
                  <a:srgbClr val="FFFFFF"/>
                </a:solidFill>
                <a:latin typeface="Carlito"/>
                <a:cs typeface="Carlito"/>
              </a:rPr>
              <a:t>watching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them work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subtle</a:t>
            </a:r>
            <a:r>
              <a:rPr sz="2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cycles</a:t>
            </a:r>
            <a:endParaRPr sz="2600">
              <a:latin typeface="Carlito"/>
              <a:cs typeface="Carlito"/>
            </a:endParaRPr>
          </a:p>
          <a:p>
            <a:pPr marL="355600" marR="41275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Joys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b="1" spc="-15" dirty="0">
                <a:solidFill>
                  <a:srgbClr val="FFFFFF"/>
                </a:solidFill>
                <a:latin typeface="Carlito"/>
                <a:cs typeface="Carlito"/>
              </a:rPr>
              <a:t>always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,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sprints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the non-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repeating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nature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26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task</a:t>
            </a:r>
            <a:endParaRPr sz="2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Delight of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working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600" b="1" spc="-10" dirty="0">
                <a:solidFill>
                  <a:srgbClr val="FFFFFF"/>
                </a:solidFill>
                <a:latin typeface="Carlito"/>
                <a:cs typeface="Carlito"/>
              </a:rPr>
              <a:t>tractable</a:t>
            </a:r>
            <a:r>
              <a:rPr sz="26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medium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617919"/>
            <a:ext cx="26276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Mythical Man Month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Fred </a:t>
            </a: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Brooks,</a:t>
            </a:r>
            <a:r>
              <a:rPr sz="11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1975</a:t>
            </a:r>
            <a:endParaRPr sz="1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606040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</a:t>
            </a:r>
            <a:r>
              <a:rPr spc="-41" dirty="0"/>
              <a:t> </a:t>
            </a:r>
            <a:r>
              <a:rPr b="1" spc="-5" dirty="0">
                <a:latin typeface="Arial"/>
                <a:cs typeface="Arial"/>
              </a:rPr>
              <a:t>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9523" y="1279813"/>
            <a:ext cx="2687765" cy="1480757"/>
            <a:chOff x="1421692" y="1422014"/>
            <a:chExt cx="2986405" cy="1645285"/>
          </a:xfrm>
        </p:grpSpPr>
        <p:sp>
          <p:nvSpPr>
            <p:cNvPr id="4" name="object 4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9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9" y="0"/>
                  </a:lnTo>
                  <a:lnTo>
                    <a:pt x="2966949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9" y="0"/>
                  </a:lnTo>
                  <a:lnTo>
                    <a:pt x="2966949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33" y="70554"/>
                  </a:moveTo>
                  <a:lnTo>
                    <a:pt x="636356" y="1552479"/>
                  </a:lnTo>
                </a:path>
                <a:path w="2967354" h="1626235">
                  <a:moveTo>
                    <a:pt x="2400525" y="70554"/>
                  </a:moveTo>
                  <a:lnTo>
                    <a:pt x="2400250" y="1552479"/>
                  </a:lnTo>
                </a:path>
                <a:path w="2967354" h="1626235">
                  <a:moveTo>
                    <a:pt x="72189" y="282546"/>
                  </a:moveTo>
                  <a:lnTo>
                    <a:pt x="2823574" y="282546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9" y="0"/>
                  </a:lnTo>
                  <a:lnTo>
                    <a:pt x="21166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9" y="0"/>
                  </a:lnTo>
                  <a:lnTo>
                    <a:pt x="21166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35478" y="1324109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2822" y="1327126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1727" y="1322197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7789" y="19860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03255" y="1343312"/>
            <a:ext cx="401765" cy="1351026"/>
            <a:chOff x="2336950" y="1492569"/>
            <a:chExt cx="446405" cy="1501140"/>
          </a:xfrm>
        </p:grpSpPr>
        <p:sp>
          <p:nvSpPr>
            <p:cNvPr id="19" name="object 19"/>
            <p:cNvSpPr/>
            <p:nvPr/>
          </p:nvSpPr>
          <p:spPr>
            <a:xfrm>
              <a:off x="2421280" y="24182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2"/>
                  </a:moveTo>
                  <a:lnTo>
                    <a:pt x="0" y="14110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1280" y="1502094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48"/>
                  </a:moveTo>
                  <a:lnTo>
                    <a:pt x="211664" y="916148"/>
                  </a:lnTo>
                  <a:lnTo>
                    <a:pt x="211664" y="1057250"/>
                  </a:lnTo>
                  <a:lnTo>
                    <a:pt x="0" y="1057250"/>
                  </a:lnTo>
                  <a:lnTo>
                    <a:pt x="0" y="916148"/>
                  </a:lnTo>
                  <a:close/>
                </a:path>
                <a:path w="352425" h="1482089">
                  <a:moveTo>
                    <a:pt x="352114" y="0"/>
                  </a:moveTo>
                  <a:lnTo>
                    <a:pt x="35183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6950" y="2762319"/>
              <a:ext cx="230719" cy="230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12156" y="223690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8899" y="1324109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65883" y="2482530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63996" y="2480259"/>
            <a:ext cx="207652" cy="207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26" name="object 26"/>
          <p:cNvSpPr txBox="1"/>
          <p:nvPr/>
        </p:nvSpPr>
        <p:spPr>
          <a:xfrm>
            <a:off x="2926631" y="2476718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7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02664" y="179034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31790" y="224006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55017" y="2165713"/>
            <a:ext cx="2482596" cy="470345"/>
            <a:chOff x="1505574" y="2406347"/>
            <a:chExt cx="2758440" cy="522605"/>
          </a:xfrm>
        </p:grpSpPr>
        <p:sp>
          <p:nvSpPr>
            <p:cNvPr id="30" name="object 30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097"/>
                  </a:moveTo>
                  <a:lnTo>
                    <a:pt x="0" y="141097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7"/>
                  </a:lnTo>
                  <a:lnTo>
                    <a:pt x="0" y="1410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29547" y="16674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335189" y="1279520"/>
            <a:ext cx="2687765" cy="1480757"/>
            <a:chOff x="5927988" y="1421689"/>
            <a:chExt cx="2986405" cy="1645285"/>
          </a:xfrm>
        </p:grpSpPr>
        <p:sp>
          <p:nvSpPr>
            <p:cNvPr id="38" name="object 38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503423" y="70554"/>
                  </a:moveTo>
                  <a:lnTo>
                    <a:pt x="503123" y="1552479"/>
                  </a:lnTo>
                </a:path>
                <a:path w="2967354" h="1626235">
                  <a:moveTo>
                    <a:pt x="2478970" y="70554"/>
                  </a:moveTo>
                  <a:lnTo>
                    <a:pt x="2478695" y="1552479"/>
                  </a:lnTo>
                </a:path>
                <a:path w="2967354" h="1626235">
                  <a:moveTo>
                    <a:pt x="72199" y="282544"/>
                  </a:moveTo>
                  <a:lnTo>
                    <a:pt x="2901919" y="284211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258912" y="192830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042003" y="1343020"/>
            <a:ext cx="335471" cy="1351026"/>
            <a:chOff x="6713336" y="1492244"/>
            <a:chExt cx="372745" cy="1501140"/>
          </a:xfrm>
        </p:grpSpPr>
        <p:sp>
          <p:nvSpPr>
            <p:cNvPr id="50" name="object 50"/>
            <p:cNvSpPr/>
            <p:nvPr/>
          </p:nvSpPr>
          <p:spPr>
            <a:xfrm>
              <a:off x="6793436" y="241791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4"/>
                  </a:moveTo>
                  <a:lnTo>
                    <a:pt x="0" y="14110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793436" y="1501769"/>
              <a:ext cx="282575" cy="1482090"/>
            </a:xfrm>
            <a:custGeom>
              <a:avLst/>
              <a:gdLst/>
              <a:ahLst/>
              <a:cxnLst/>
              <a:rect l="l" t="t" r="r" b="b"/>
              <a:pathLst>
                <a:path w="282575" h="1482089">
                  <a:moveTo>
                    <a:pt x="0" y="916145"/>
                  </a:moveTo>
                  <a:lnTo>
                    <a:pt x="211649" y="916145"/>
                  </a:lnTo>
                  <a:lnTo>
                    <a:pt x="211649" y="1057250"/>
                  </a:lnTo>
                  <a:lnTo>
                    <a:pt x="0" y="1057250"/>
                  </a:lnTo>
                  <a:lnTo>
                    <a:pt x="0" y="916145"/>
                  </a:lnTo>
                  <a:close/>
                </a:path>
                <a:path w="282575" h="1482089">
                  <a:moveTo>
                    <a:pt x="282499" y="0"/>
                  </a:moveTo>
                  <a:lnTo>
                    <a:pt x="28219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713336" y="2761994"/>
              <a:ext cx="230724" cy="230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557837" y="211409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04639" y="2482239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48518" y="2479967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6" name="object 56"/>
          <p:cNvSpPr txBox="1"/>
          <p:nvPr/>
        </p:nvSpPr>
        <p:spPr>
          <a:xfrm>
            <a:off x="7311139" y="247642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7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066583" y="167122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130077" y="217921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10698" y="2110235"/>
            <a:ext cx="2553462" cy="334899"/>
            <a:chOff x="6011887" y="2344705"/>
            <a:chExt cx="2837180" cy="372110"/>
          </a:xfrm>
        </p:grpSpPr>
        <p:sp>
          <p:nvSpPr>
            <p:cNvPr id="60" name="object 60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94792" y="167453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31497" y="1326544"/>
            <a:ext cx="248831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  <a:tabLst>
                <a:tab pos="489204" algn="l"/>
                <a:tab pos="994410" algn="l"/>
                <a:tab pos="1604772" algn="l"/>
                <a:tab pos="2193989" algn="l"/>
              </a:tabLst>
            </a:pPr>
            <a:r>
              <a:rPr sz="990" spc="-5" dirty="0">
                <a:latin typeface="Arial"/>
                <a:cs typeface="Arial"/>
              </a:rPr>
              <a:t>t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 d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	</a:t>
            </a:r>
            <a:r>
              <a:rPr sz="990" spc="5" dirty="0">
                <a:latin typeface="Arial"/>
                <a:cs typeface="Arial"/>
              </a:rPr>
              <a:t>ready</a:t>
            </a:r>
            <a:r>
              <a:rPr sz="990" dirty="0">
                <a:latin typeface="Arial"/>
                <a:cs typeface="Arial"/>
              </a:rPr>
              <a:t>	specify	execut</a:t>
            </a:r>
            <a:r>
              <a:rPr sz="990" spc="5" dirty="0">
                <a:latin typeface="Arial"/>
                <a:cs typeface="Arial"/>
              </a:rPr>
              <a:t>e</a:t>
            </a:r>
            <a:r>
              <a:rPr sz="990" dirty="0">
                <a:latin typeface="Arial"/>
                <a:cs typeface="Arial"/>
              </a:rPr>
              <a:t>	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609767" y="2486222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69" name="object 69"/>
          <p:cNvSpPr txBox="1"/>
          <p:nvPr/>
        </p:nvSpPr>
        <p:spPr>
          <a:xfrm>
            <a:off x="6672386" y="248267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39796" y="1351223"/>
            <a:ext cx="572" cy="1333881"/>
          </a:xfrm>
          <a:custGeom>
            <a:avLst/>
            <a:gdLst/>
            <a:ahLst/>
            <a:cxnLst/>
            <a:rect l="l" t="t" r="r" b="b"/>
            <a:pathLst>
              <a:path w="634" h="1482089">
                <a:moveTo>
                  <a:pt x="274" y="0"/>
                </a:moveTo>
                <a:lnTo>
                  <a:pt x="0" y="1481934"/>
                </a:lnTo>
              </a:path>
            </a:pathLst>
          </a:custGeom>
          <a:ln w="19049">
            <a:solidFill>
              <a:srgbClr val="073662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grpSp>
        <p:nvGrpSpPr>
          <p:cNvPr id="71" name="object 71"/>
          <p:cNvGrpSpPr/>
          <p:nvPr/>
        </p:nvGrpSpPr>
        <p:grpSpPr>
          <a:xfrm>
            <a:off x="4082099" y="1914935"/>
            <a:ext cx="1110425" cy="148019"/>
            <a:chOff x="4535665" y="2127705"/>
            <a:chExt cx="1233805" cy="164465"/>
          </a:xfrm>
        </p:grpSpPr>
        <p:sp>
          <p:nvSpPr>
            <p:cNvPr id="72" name="object 72"/>
            <p:cNvSpPr/>
            <p:nvPr/>
          </p:nvSpPr>
          <p:spPr>
            <a:xfrm>
              <a:off x="4535665" y="2209685"/>
              <a:ext cx="1041400" cy="0"/>
            </a:xfrm>
            <a:custGeom>
              <a:avLst/>
              <a:gdLst/>
              <a:ahLst/>
              <a:cxnLst/>
              <a:rect l="l" t="t" r="r" b="b"/>
              <a:pathLst>
                <a:path w="1041400">
                  <a:moveTo>
                    <a:pt x="0" y="0"/>
                  </a:moveTo>
                  <a:lnTo>
                    <a:pt x="1041372" y="0"/>
                  </a:lnTo>
                </a:path>
              </a:pathLst>
            </a:custGeom>
            <a:ln w="3809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557988" y="2127705"/>
              <a:ext cx="211024" cy="1639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71498" y="3116151"/>
            <a:ext cx="7763828" cy="726353"/>
          </a:xfrm>
          <a:prstGeom prst="rect">
            <a:avLst/>
          </a:prstGeom>
        </p:spPr>
        <p:txBody>
          <a:bodyPr vert="horz" wrap="square" lIns="0" tIns="8001" rIns="0" bIns="0" rtlCol="0">
            <a:spAutoFit/>
          </a:bodyPr>
          <a:lstStyle/>
          <a:p>
            <a:pPr marL="11430" marR="4572">
              <a:lnSpc>
                <a:spcPct val="101400"/>
              </a:lnSpc>
              <a:spcBef>
                <a:spcPts val="63"/>
              </a:spcBef>
            </a:pPr>
            <a:r>
              <a:rPr sz="2385" spc="5" dirty="0">
                <a:latin typeface="Arial"/>
                <a:cs typeface="Arial"/>
              </a:rPr>
              <a:t>Now </a:t>
            </a:r>
            <a:r>
              <a:rPr sz="2385" dirty="0">
                <a:latin typeface="Arial"/>
                <a:cs typeface="Arial"/>
              </a:rPr>
              <a:t>that </a:t>
            </a:r>
            <a:r>
              <a:rPr sz="2385" spc="5" dirty="0">
                <a:latin typeface="Arial"/>
                <a:cs typeface="Arial"/>
              </a:rPr>
              <a:t>we have </a:t>
            </a:r>
            <a:r>
              <a:rPr sz="2385" dirty="0">
                <a:latin typeface="Arial"/>
                <a:cs typeface="Arial"/>
              </a:rPr>
              <a:t>established our </a:t>
            </a:r>
            <a:r>
              <a:rPr sz="2385" b="1" spc="5" dirty="0">
                <a:latin typeface="Arial"/>
                <a:cs typeface="Arial"/>
              </a:rPr>
              <a:t>team </a:t>
            </a:r>
            <a:r>
              <a:rPr sz="2385" b="1" dirty="0">
                <a:latin typeface="Arial"/>
                <a:cs typeface="Arial"/>
              </a:rPr>
              <a:t>capacity </a:t>
            </a:r>
            <a:r>
              <a:rPr sz="2385" spc="5" dirty="0">
                <a:latin typeface="Arial"/>
                <a:cs typeface="Arial"/>
              </a:rPr>
              <a:t>and we  have a </a:t>
            </a:r>
            <a:r>
              <a:rPr sz="2385" b="1" dirty="0">
                <a:latin typeface="Arial"/>
                <a:cs typeface="Arial"/>
              </a:rPr>
              <a:t>pull </a:t>
            </a:r>
            <a:r>
              <a:rPr sz="2385" b="1" spc="5" dirty="0">
                <a:latin typeface="Arial"/>
                <a:cs typeface="Arial"/>
              </a:rPr>
              <a:t>system</a:t>
            </a:r>
            <a:r>
              <a:rPr sz="2385" spc="5" dirty="0">
                <a:latin typeface="Arial"/>
                <a:cs typeface="Arial"/>
              </a:rPr>
              <a:t>, we can streamline </a:t>
            </a:r>
            <a:r>
              <a:rPr sz="2385" dirty="0">
                <a:latin typeface="Arial"/>
                <a:cs typeface="Arial"/>
              </a:rPr>
              <a:t>the </a:t>
            </a:r>
            <a:r>
              <a:rPr sz="2385" b="1" dirty="0">
                <a:latin typeface="Arial"/>
                <a:cs typeface="Arial"/>
              </a:rPr>
              <a:t>ideal</a:t>
            </a:r>
            <a:r>
              <a:rPr sz="2385" b="1" spc="5" dirty="0">
                <a:latin typeface="Arial"/>
                <a:cs typeface="Arial"/>
              </a:rPr>
              <a:t> flow</a:t>
            </a:r>
            <a:r>
              <a:rPr sz="2385" spc="5" dirty="0">
                <a:latin typeface="Arial"/>
                <a:cs typeface="Arial"/>
              </a:rPr>
              <a:t>.</a:t>
            </a:r>
            <a:endParaRPr sz="2385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720222" y="4214174"/>
            <a:ext cx="3741039" cy="2219135"/>
            <a:chOff x="3022469" y="4682415"/>
            <a:chExt cx="4156710" cy="2465705"/>
          </a:xfrm>
        </p:grpSpPr>
        <p:sp>
          <p:nvSpPr>
            <p:cNvPr id="76" name="object 76"/>
            <p:cNvSpPr/>
            <p:nvPr/>
          </p:nvSpPr>
          <p:spPr>
            <a:xfrm>
              <a:off x="3022469" y="4682415"/>
              <a:ext cx="4156710" cy="2465705"/>
            </a:xfrm>
            <a:custGeom>
              <a:avLst/>
              <a:gdLst/>
              <a:ahLst/>
              <a:cxnLst/>
              <a:rect l="l" t="t" r="r" b="b"/>
              <a:pathLst>
                <a:path w="4156709" h="2465704">
                  <a:moveTo>
                    <a:pt x="4156666" y="2465520"/>
                  </a:moveTo>
                  <a:lnTo>
                    <a:pt x="0" y="2465520"/>
                  </a:lnTo>
                  <a:lnTo>
                    <a:pt x="0" y="0"/>
                  </a:lnTo>
                  <a:lnTo>
                    <a:pt x="4156666" y="0"/>
                  </a:lnTo>
                  <a:lnTo>
                    <a:pt x="4156666" y="2465520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7" name="object 77"/>
            <p:cNvSpPr/>
            <p:nvPr/>
          </p:nvSpPr>
          <p:spPr>
            <a:xfrm>
              <a:off x="3442543" y="51073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8" name="object 78"/>
            <p:cNvSpPr/>
            <p:nvPr/>
          </p:nvSpPr>
          <p:spPr>
            <a:xfrm>
              <a:off x="3442543" y="51073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9" name="object 79"/>
            <p:cNvSpPr/>
            <p:nvPr/>
          </p:nvSpPr>
          <p:spPr>
            <a:xfrm>
              <a:off x="3162843" y="51076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0" name="object 80"/>
            <p:cNvSpPr/>
            <p:nvPr/>
          </p:nvSpPr>
          <p:spPr>
            <a:xfrm>
              <a:off x="3162843" y="51076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1" name="object 81"/>
            <p:cNvSpPr/>
            <p:nvPr/>
          </p:nvSpPr>
          <p:spPr>
            <a:xfrm>
              <a:off x="3938717" y="51790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2" name="object 82"/>
            <p:cNvSpPr/>
            <p:nvPr/>
          </p:nvSpPr>
          <p:spPr>
            <a:xfrm>
              <a:off x="3938717" y="51790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123637" y="51785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123637" y="51785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5" name="object 85"/>
            <p:cNvSpPr/>
            <p:nvPr/>
          </p:nvSpPr>
          <p:spPr>
            <a:xfrm>
              <a:off x="5276964" y="52429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6" name="object 86"/>
            <p:cNvSpPr/>
            <p:nvPr/>
          </p:nvSpPr>
          <p:spPr>
            <a:xfrm>
              <a:off x="5276964" y="52429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079816" y="56692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079816" y="56692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9" name="object 89"/>
            <p:cNvSpPr/>
            <p:nvPr/>
          </p:nvSpPr>
          <p:spPr>
            <a:xfrm>
              <a:off x="3929192" y="6154462"/>
              <a:ext cx="230699" cy="2306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114112" y="6155112"/>
              <a:ext cx="230724" cy="2306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571415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2" name="object 92"/>
            <p:cNvSpPr/>
            <p:nvPr/>
          </p:nvSpPr>
          <p:spPr>
            <a:xfrm>
              <a:off x="4571415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3" name="object 93"/>
            <p:cNvSpPr/>
            <p:nvPr/>
          </p:nvSpPr>
          <p:spPr>
            <a:xfrm>
              <a:off x="5420364" y="5672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4" name="object 94"/>
            <p:cNvSpPr/>
            <p:nvPr/>
          </p:nvSpPr>
          <p:spPr>
            <a:xfrm>
              <a:off x="5420364" y="5672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057337" y="54576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057337" y="54576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7" name="object 97"/>
            <p:cNvSpPr/>
            <p:nvPr/>
          </p:nvSpPr>
          <p:spPr>
            <a:xfrm>
              <a:off x="4985215" y="6153637"/>
              <a:ext cx="230724" cy="2306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191012" y="57431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9" name="object 99"/>
            <p:cNvSpPr/>
            <p:nvPr/>
          </p:nvSpPr>
          <p:spPr>
            <a:xfrm>
              <a:off x="6191012" y="57431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160318" y="6586486"/>
              <a:ext cx="1058545" cy="282575"/>
            </a:xfrm>
            <a:custGeom>
              <a:avLst/>
              <a:gdLst/>
              <a:ahLst/>
              <a:cxnLst/>
              <a:rect l="l" t="t" r="r" b="b"/>
              <a:pathLst>
                <a:path w="1058545" h="282575">
                  <a:moveTo>
                    <a:pt x="0" y="0"/>
                  </a:moveTo>
                  <a:lnTo>
                    <a:pt x="423324" y="0"/>
                  </a:lnTo>
                </a:path>
                <a:path w="1058545" h="282575">
                  <a:moveTo>
                    <a:pt x="0" y="141099"/>
                  </a:moveTo>
                  <a:lnTo>
                    <a:pt x="423324" y="141099"/>
                  </a:lnTo>
                </a:path>
                <a:path w="1058545" h="282575">
                  <a:moveTo>
                    <a:pt x="0" y="282224"/>
                  </a:moveTo>
                  <a:lnTo>
                    <a:pt x="282224" y="282224"/>
                  </a:lnTo>
                </a:path>
                <a:path w="1058545" h="282575">
                  <a:moveTo>
                    <a:pt x="634998" y="70549"/>
                  </a:moveTo>
                  <a:lnTo>
                    <a:pt x="1058322" y="70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795317" y="6798161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3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426391" y="6586486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3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426391" y="6727586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3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426391" y="6868711"/>
              <a:ext cx="427355" cy="0"/>
            </a:xfrm>
            <a:custGeom>
              <a:avLst/>
              <a:gdLst/>
              <a:ahLst/>
              <a:cxnLst/>
              <a:rect l="l" t="t" r="r" b="b"/>
              <a:pathLst>
                <a:path w="427354">
                  <a:moveTo>
                    <a:pt x="0" y="0"/>
                  </a:moveTo>
                  <a:lnTo>
                    <a:pt x="4272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430316" y="6515936"/>
              <a:ext cx="2116455" cy="494030"/>
            </a:xfrm>
            <a:custGeom>
              <a:avLst/>
              <a:gdLst/>
              <a:ahLst/>
              <a:cxnLst/>
              <a:rect l="l" t="t" r="r" b="b"/>
              <a:pathLst>
                <a:path w="2116454" h="494029">
                  <a:moveTo>
                    <a:pt x="0" y="493874"/>
                  </a:moveTo>
                  <a:lnTo>
                    <a:pt x="282199" y="493874"/>
                  </a:lnTo>
                </a:path>
                <a:path w="2116454" h="494029">
                  <a:moveTo>
                    <a:pt x="1552196" y="0"/>
                  </a:moveTo>
                  <a:lnTo>
                    <a:pt x="2116370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982513" y="6657036"/>
              <a:ext cx="564515" cy="0"/>
            </a:xfrm>
            <a:custGeom>
              <a:avLst/>
              <a:gdLst/>
              <a:ahLst/>
              <a:cxnLst/>
              <a:rect l="l" t="t" r="r" b="b"/>
              <a:pathLst>
                <a:path w="564515">
                  <a:moveTo>
                    <a:pt x="0" y="0"/>
                  </a:moveTo>
                  <a:lnTo>
                    <a:pt x="564173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982513" y="6798161"/>
              <a:ext cx="564515" cy="0"/>
            </a:xfrm>
            <a:custGeom>
              <a:avLst/>
              <a:gdLst/>
              <a:ahLst/>
              <a:cxnLst/>
              <a:rect l="l" t="t" r="r" b="b"/>
              <a:pathLst>
                <a:path w="564515">
                  <a:moveTo>
                    <a:pt x="0" y="0"/>
                  </a:moveTo>
                  <a:lnTo>
                    <a:pt x="564173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982513" y="6939261"/>
              <a:ext cx="564515" cy="0"/>
            </a:xfrm>
            <a:custGeom>
              <a:avLst/>
              <a:gdLst/>
              <a:ahLst/>
              <a:cxnLst/>
              <a:rect l="l" t="t" r="r" b="b"/>
              <a:pathLst>
                <a:path w="564515">
                  <a:moveTo>
                    <a:pt x="0" y="0"/>
                  </a:moveTo>
                  <a:lnTo>
                    <a:pt x="564173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140114" y="6583961"/>
              <a:ext cx="1195705" cy="496570"/>
            </a:xfrm>
            <a:custGeom>
              <a:avLst/>
              <a:gdLst/>
              <a:ahLst/>
              <a:cxnLst/>
              <a:rect l="l" t="t" r="r" b="b"/>
              <a:pathLst>
                <a:path w="1195704" h="496570">
                  <a:moveTo>
                    <a:pt x="842398" y="496399"/>
                  </a:moveTo>
                  <a:lnTo>
                    <a:pt x="1195197" y="496399"/>
                  </a:lnTo>
                </a:path>
                <a:path w="1195704" h="496570">
                  <a:moveTo>
                    <a:pt x="0" y="0"/>
                  </a:moveTo>
                  <a:lnTo>
                    <a:pt x="630823" y="249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140114" y="6725061"/>
              <a:ext cx="701675" cy="2540"/>
            </a:xfrm>
            <a:custGeom>
              <a:avLst/>
              <a:gdLst/>
              <a:ahLst/>
              <a:cxnLst/>
              <a:rect l="l" t="t" r="r" b="b"/>
              <a:pathLst>
                <a:path w="701675" h="2540">
                  <a:moveTo>
                    <a:pt x="0" y="0"/>
                  </a:moveTo>
                  <a:lnTo>
                    <a:pt x="701373" y="249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758636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758636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29186" y="51074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829186" y="51074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829186" y="56709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29186" y="56709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56911" y="59529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756911" y="59529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688086" y="6586486"/>
              <a:ext cx="423545" cy="282575"/>
            </a:xfrm>
            <a:custGeom>
              <a:avLst/>
              <a:gdLst/>
              <a:ahLst/>
              <a:cxnLst/>
              <a:rect l="l" t="t" r="r" b="b"/>
              <a:pathLst>
                <a:path w="423545" h="282575">
                  <a:moveTo>
                    <a:pt x="0" y="0"/>
                  </a:moveTo>
                  <a:lnTo>
                    <a:pt x="423324" y="0"/>
                  </a:lnTo>
                </a:path>
                <a:path w="423545" h="282575">
                  <a:moveTo>
                    <a:pt x="0" y="141099"/>
                  </a:moveTo>
                  <a:lnTo>
                    <a:pt x="423324" y="141099"/>
                  </a:lnTo>
                </a:path>
                <a:path w="423545" h="282575">
                  <a:moveTo>
                    <a:pt x="0" y="282224"/>
                  </a:moveTo>
                  <a:lnTo>
                    <a:pt x="282224" y="2822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89443" y="6152412"/>
              <a:ext cx="230724" cy="2306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2711650" y="4205602"/>
          <a:ext cx="3740467" cy="2226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169"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backlog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8578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ready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8578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specify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64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complete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64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execute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64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done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291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096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6413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8130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b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493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c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 marR="344170" indent="66040">
                        <a:lnSpc>
                          <a:spcPct val="183100"/>
                        </a:lnSpc>
                        <a:spcBef>
                          <a:spcPts val="62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b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52425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c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7114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1438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2" name="object 122"/>
          <p:cNvGrpSpPr/>
          <p:nvPr/>
        </p:nvGrpSpPr>
        <p:grpSpPr>
          <a:xfrm>
            <a:off x="2834229" y="4777820"/>
            <a:ext cx="460058" cy="525209"/>
            <a:chOff x="3149143" y="5308689"/>
            <a:chExt cx="511175" cy="583565"/>
          </a:xfrm>
        </p:grpSpPr>
        <p:sp>
          <p:nvSpPr>
            <p:cNvPr id="123" name="object 123"/>
            <p:cNvSpPr/>
            <p:nvPr/>
          </p:nvSpPr>
          <p:spPr>
            <a:xfrm>
              <a:off x="3438693" y="53182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438693" y="53182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158993" y="53185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158993" y="53185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438518" y="5529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438518" y="5529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158843" y="55300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158843" y="55300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438368" y="57412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38368" y="57412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158668" y="57415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158668" y="57415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11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D4E38FA2-6952-3A47-B50B-1250E555D7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171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057" rIns="0" bIns="0" rtlCol="0">
            <a:spAutoFit/>
          </a:bodyPr>
          <a:lstStyle/>
          <a:p>
            <a:pPr marL="2812415" marR="5080" indent="-13004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Why Kanban in Software  Engineering?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0525" y="1603246"/>
            <a:ext cx="7722234" cy="5255260"/>
            <a:chOff x="390525" y="1603246"/>
            <a:chExt cx="7722234" cy="5255260"/>
          </a:xfrm>
        </p:grpSpPr>
        <p:sp>
          <p:nvSpPr>
            <p:cNvPr id="4" name="object 4"/>
            <p:cNvSpPr/>
            <p:nvPr/>
          </p:nvSpPr>
          <p:spPr>
            <a:xfrm>
              <a:off x="1030223" y="1603246"/>
              <a:ext cx="7082028" cy="5254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3581" y="1622678"/>
              <a:ext cx="6996430" cy="5235575"/>
            </a:xfrm>
            <a:custGeom>
              <a:avLst/>
              <a:gdLst/>
              <a:ahLst/>
              <a:cxnLst/>
              <a:rect l="l" t="t" r="r" b="b"/>
              <a:pathLst>
                <a:path w="6996430" h="5235575">
                  <a:moveTo>
                    <a:pt x="4378274" y="0"/>
                  </a:moveTo>
                  <a:lnTo>
                    <a:pt x="4378274" y="1308862"/>
                  </a:lnTo>
                  <a:lnTo>
                    <a:pt x="0" y="1308862"/>
                  </a:lnTo>
                  <a:lnTo>
                    <a:pt x="0" y="3926459"/>
                  </a:lnTo>
                  <a:lnTo>
                    <a:pt x="4378274" y="3926459"/>
                  </a:lnTo>
                  <a:lnTo>
                    <a:pt x="4378274" y="5235319"/>
                  </a:lnTo>
                  <a:lnTo>
                    <a:pt x="6995871" y="2617597"/>
                  </a:lnTo>
                  <a:lnTo>
                    <a:pt x="4378274" y="0"/>
                  </a:lnTo>
                  <a:close/>
                </a:path>
              </a:pathLst>
            </a:custGeom>
            <a:solidFill>
              <a:srgbClr val="E8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525" y="3143250"/>
              <a:ext cx="2171700" cy="22288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2010" y="3339465"/>
            <a:ext cx="1617345" cy="17316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065" marR="5080" indent="-2540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build 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24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that  nobody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needs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right  now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76500" y="3143250"/>
            <a:ext cx="2162175" cy="2228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22626" y="3506851"/>
            <a:ext cx="1617980" cy="1395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065" marR="5080" indent="-1905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write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specs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can  code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52950" y="3143250"/>
            <a:ext cx="2171700" cy="2228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03140" y="3506851"/>
            <a:ext cx="1617980" cy="1395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-1905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write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 code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can 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29400" y="3143250"/>
            <a:ext cx="2171700" cy="2228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83654" y="3506851"/>
            <a:ext cx="1617980" cy="1395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-635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test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 code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can  deploy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43" y="6641083"/>
            <a:ext cx="51714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7"/>
              </a:rPr>
              <a:t>https://leanandkanban.files.wordpress.com/2009/04/kanban-for-software-engineering-apr-242.pdf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0536" y="206197"/>
            <a:ext cx="603948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-5" dirty="0"/>
              <a:t>Lean </a:t>
            </a:r>
            <a:r>
              <a:rPr sz="5100" spc="-10" dirty="0"/>
              <a:t>Startup</a:t>
            </a:r>
            <a:r>
              <a:rPr sz="5100" spc="-55" dirty="0"/>
              <a:t> </a:t>
            </a:r>
            <a:r>
              <a:rPr sz="5100" spc="-5" dirty="0"/>
              <a:t>Principles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1308861" y="1363472"/>
            <a:ext cx="6786245" cy="524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Lean Startup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method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teaches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drive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startup-how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55" dirty="0">
                <a:solidFill>
                  <a:srgbClr val="FFFFFF"/>
                </a:solidFill>
                <a:latin typeface="Carlito"/>
                <a:cs typeface="Carlito"/>
              </a:rPr>
              <a:t>steer,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turn, and  when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to persevere-and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grow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business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with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maximum</a:t>
            </a:r>
            <a:r>
              <a:rPr sz="2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acceleration.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8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Entrepreneurs are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everywhere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Entrepreneurship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Validated</a:t>
            </a:r>
            <a:r>
              <a:rPr sz="3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Innovation</a:t>
            </a:r>
            <a:r>
              <a:rPr sz="3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Accounting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Build-Measure-Learn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9241" y="271094"/>
            <a:ext cx="45275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does </a:t>
            </a:r>
            <a:r>
              <a:rPr sz="4400" spc="-20" dirty="0"/>
              <a:t>iterating</a:t>
            </a:r>
            <a:r>
              <a:rPr sz="4400" spc="-75" dirty="0"/>
              <a:t> </a:t>
            </a:r>
            <a:r>
              <a:rPr sz="4400" dirty="0"/>
              <a:t>help?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14273" y="1317345"/>
            <a:ext cx="7941056" cy="5302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41693"/>
            <a:ext cx="3157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http://viniciusvacanti.com/2011/12/12/when-do-you-throw-in-the-towel-on-your-struggling-project/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966" y="275666"/>
            <a:ext cx="7044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are </a:t>
            </a:r>
            <a:r>
              <a:rPr sz="4000" spc="-5" dirty="0"/>
              <a:t>small </a:t>
            </a:r>
            <a:r>
              <a:rPr sz="4000" spc="-10" dirty="0"/>
              <a:t>teams </a:t>
            </a:r>
            <a:r>
              <a:rPr sz="4000" spc="-15" dirty="0"/>
              <a:t>more</a:t>
            </a:r>
            <a:r>
              <a:rPr sz="4000" spc="-90" dirty="0"/>
              <a:t> </a:t>
            </a:r>
            <a:r>
              <a:rPr sz="4000" spc="-10" dirty="0"/>
              <a:t>productive?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332101" y="1377188"/>
            <a:ext cx="4333240" cy="5271770"/>
            <a:chOff x="2332101" y="1377188"/>
            <a:chExt cx="4333240" cy="5271770"/>
          </a:xfrm>
        </p:grpSpPr>
        <p:sp>
          <p:nvSpPr>
            <p:cNvPr id="4" name="object 4"/>
            <p:cNvSpPr/>
            <p:nvPr/>
          </p:nvSpPr>
          <p:spPr>
            <a:xfrm>
              <a:off x="2357501" y="1402588"/>
              <a:ext cx="4282058" cy="52204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44801" y="1389888"/>
              <a:ext cx="4307840" cy="5246370"/>
            </a:xfrm>
            <a:custGeom>
              <a:avLst/>
              <a:gdLst/>
              <a:ahLst/>
              <a:cxnLst/>
              <a:rect l="l" t="t" r="r" b="b"/>
              <a:pathLst>
                <a:path w="4307840" h="5246370">
                  <a:moveTo>
                    <a:pt x="0" y="5245862"/>
                  </a:moveTo>
                  <a:lnTo>
                    <a:pt x="4307458" y="5245862"/>
                  </a:lnTo>
                  <a:lnTo>
                    <a:pt x="4307458" y="0"/>
                  </a:lnTo>
                  <a:lnTo>
                    <a:pt x="0" y="0"/>
                  </a:lnTo>
                  <a:lnTo>
                    <a:pt x="0" y="524586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6652971"/>
            <a:ext cx="19513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http://drewcrawfordapps.com/2.0/the-agility-of-small-teams/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8146" y="281381"/>
            <a:ext cx="72091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does </a:t>
            </a:r>
            <a:r>
              <a:rPr sz="3200" spc="-10" dirty="0"/>
              <a:t>colocation </a:t>
            </a:r>
            <a:r>
              <a:rPr sz="3200" dirty="0"/>
              <a:t>impact </a:t>
            </a:r>
            <a:r>
              <a:rPr sz="3200" spc="-10" dirty="0"/>
              <a:t>team</a:t>
            </a:r>
            <a:r>
              <a:rPr sz="3200" spc="-25" dirty="0"/>
              <a:t> </a:t>
            </a:r>
            <a:r>
              <a:rPr sz="3200" spc="-10" dirty="0"/>
              <a:t>performance?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06780" y="1402575"/>
            <a:ext cx="3917315" cy="4887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3313" y="1402562"/>
            <a:ext cx="4184141" cy="4895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41693"/>
            <a:ext cx="29876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4"/>
              </a:rPr>
              <a:t>http://sloanreview.mit.edu/the-magazine/2009-summer/50412/how-to-manage-virtual-teams/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8" y="225490"/>
            <a:ext cx="6637021" cy="62709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Highlights </a:t>
            </a:r>
            <a:r>
              <a:rPr spc="-9" dirty="0"/>
              <a:t>from </a:t>
            </a:r>
            <a:r>
              <a:rPr spc="-5" dirty="0"/>
              <a:t>each</a:t>
            </a:r>
            <a:r>
              <a:rPr spc="-77" dirty="0"/>
              <a:t> </a:t>
            </a:r>
            <a:r>
              <a:rPr spc="-5" dirty="0"/>
              <a:t>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78" y="1219200"/>
            <a:ext cx="8336471" cy="47532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lnSpc>
                <a:spcPts val="2588"/>
              </a:lnSpc>
              <a:spcBef>
                <a:spcPts val="90"/>
              </a:spcBef>
            </a:pPr>
            <a:r>
              <a:rPr sz="2160" b="1" spc="-5" dirty="0">
                <a:latin typeface="Arial"/>
                <a:cs typeface="Arial"/>
              </a:rPr>
              <a:t>Scrum</a:t>
            </a:r>
            <a:endParaRPr sz="2160">
              <a:latin typeface="Arial"/>
              <a:cs typeface="Arial"/>
            </a:endParaRPr>
          </a:p>
          <a:p>
            <a:pPr marL="354330" indent="-170307">
              <a:lnSpc>
                <a:spcPts val="1940"/>
              </a:lnSpc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ceremonies (daily scrum, review </a:t>
            </a:r>
            <a:r>
              <a:rPr sz="1620" spc="-5" dirty="0">
                <a:latin typeface="Arial"/>
                <a:cs typeface="Arial"/>
              </a:rPr>
              <a:t>and</a:t>
            </a:r>
            <a:r>
              <a:rPr sz="1620" spc="-32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retrospective)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time-boxed work using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sprints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burn-down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charts</a:t>
            </a:r>
            <a:endParaRPr sz="1620">
              <a:latin typeface="Arial"/>
              <a:cs typeface="Arial"/>
            </a:endParaRPr>
          </a:p>
          <a:p>
            <a:pPr>
              <a:spcBef>
                <a:spcPts val="32"/>
              </a:spcBef>
              <a:buFont typeface="Arial"/>
              <a:buChar char="●"/>
            </a:pPr>
            <a:endParaRPr sz="1665">
              <a:latin typeface="Arial"/>
              <a:cs typeface="Arial"/>
            </a:endParaRPr>
          </a:p>
          <a:p>
            <a:pPr marL="11430">
              <a:lnSpc>
                <a:spcPts val="2588"/>
              </a:lnSpc>
            </a:pPr>
            <a:r>
              <a:rPr sz="2160" b="1" spc="-5" dirty="0">
                <a:latin typeface="Arial"/>
                <a:cs typeface="Arial"/>
              </a:rPr>
              <a:t>XP </a:t>
            </a:r>
            <a:r>
              <a:rPr sz="2160" b="1" dirty="0">
                <a:latin typeface="Arial"/>
                <a:cs typeface="Arial"/>
              </a:rPr>
              <a:t>- </a:t>
            </a:r>
            <a:r>
              <a:rPr sz="2160" b="1" spc="-5" dirty="0">
                <a:latin typeface="Arial"/>
                <a:cs typeface="Arial"/>
              </a:rPr>
              <a:t>eXtreme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Programming</a:t>
            </a:r>
            <a:endParaRPr sz="2160">
              <a:latin typeface="Arial"/>
              <a:cs typeface="Arial"/>
            </a:endParaRPr>
          </a:p>
          <a:p>
            <a:pPr marL="354330" indent="-170307">
              <a:lnSpc>
                <a:spcPts val="1940"/>
              </a:lnSpc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best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practices</a:t>
            </a:r>
            <a:endParaRPr sz="1620">
              <a:latin typeface="Arial"/>
              <a:cs typeface="Arial"/>
            </a:endParaRPr>
          </a:p>
          <a:p>
            <a:pPr marL="697230" lvl="1" indent="-170307">
              <a:spcBef>
                <a:spcPts val="14"/>
              </a:spcBef>
              <a:buChar char="○"/>
              <a:tabLst>
                <a:tab pos="697230" algn="l"/>
              </a:tabLst>
            </a:pPr>
            <a:r>
              <a:rPr sz="1620" b="1" spc="-5" dirty="0">
                <a:latin typeface="Arial"/>
                <a:cs typeface="Arial"/>
              </a:rPr>
              <a:t>coding </a:t>
            </a:r>
            <a:r>
              <a:rPr sz="1620" dirty="0">
                <a:latin typeface="Arial"/>
                <a:cs typeface="Arial"/>
              </a:rPr>
              <a:t>(standards, collective code </a:t>
            </a:r>
            <a:r>
              <a:rPr sz="1620" spc="-5" dirty="0">
                <a:latin typeface="Arial"/>
                <a:cs typeface="Arial"/>
              </a:rPr>
              <a:t>ownership, </a:t>
            </a:r>
            <a:r>
              <a:rPr sz="1620" dirty="0">
                <a:latin typeface="Arial"/>
                <a:cs typeface="Arial"/>
              </a:rPr>
              <a:t>simple </a:t>
            </a:r>
            <a:r>
              <a:rPr sz="1620" spc="-5" dirty="0">
                <a:latin typeface="Arial"/>
                <a:cs typeface="Arial"/>
              </a:rPr>
              <a:t>design,</a:t>
            </a:r>
            <a:r>
              <a:rPr sz="1620" spc="-41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metaphor)</a:t>
            </a:r>
            <a:endParaRPr sz="1620">
              <a:latin typeface="Arial"/>
              <a:cs typeface="Arial"/>
            </a:endParaRPr>
          </a:p>
          <a:p>
            <a:pPr marL="697230" lvl="1" indent="-170307">
              <a:spcBef>
                <a:spcPts val="14"/>
              </a:spcBef>
              <a:buChar char="○"/>
              <a:tabLst>
                <a:tab pos="697230" algn="l"/>
              </a:tabLst>
            </a:pPr>
            <a:r>
              <a:rPr sz="1620" b="1" spc="-5" dirty="0">
                <a:latin typeface="Arial"/>
                <a:cs typeface="Arial"/>
              </a:rPr>
              <a:t>continuous</a:t>
            </a:r>
            <a:r>
              <a:rPr sz="1620" b="1" spc="-9" dirty="0">
                <a:latin typeface="Arial"/>
                <a:cs typeface="Arial"/>
              </a:rPr>
              <a:t> </a:t>
            </a:r>
            <a:r>
              <a:rPr sz="1620" b="1" spc="-5" dirty="0">
                <a:latin typeface="Arial"/>
                <a:cs typeface="Arial"/>
              </a:rPr>
              <a:t>integration</a:t>
            </a:r>
            <a:endParaRPr sz="1620">
              <a:latin typeface="Arial"/>
              <a:cs typeface="Arial"/>
            </a:endParaRPr>
          </a:p>
          <a:p>
            <a:pPr marL="697230" lvl="1" indent="-170307">
              <a:spcBef>
                <a:spcPts val="14"/>
              </a:spcBef>
              <a:buChar char="○"/>
              <a:tabLst>
                <a:tab pos="697230" algn="l"/>
              </a:tabLst>
            </a:pPr>
            <a:r>
              <a:rPr sz="1620" b="1" dirty="0">
                <a:latin typeface="Arial"/>
                <a:cs typeface="Arial"/>
              </a:rPr>
              <a:t>test </a:t>
            </a:r>
            <a:r>
              <a:rPr sz="1620" b="1" spc="-5" dirty="0">
                <a:latin typeface="Arial"/>
                <a:cs typeface="Arial"/>
              </a:rPr>
              <a:t>driven development </a:t>
            </a:r>
            <a:r>
              <a:rPr sz="1620" dirty="0">
                <a:latin typeface="Arial"/>
                <a:cs typeface="Arial"/>
              </a:rPr>
              <a:t>(unit </a:t>
            </a:r>
            <a:r>
              <a:rPr sz="1620" spc="-5" dirty="0">
                <a:latin typeface="Arial"/>
                <a:cs typeface="Arial"/>
              </a:rPr>
              <a:t>tests, automated testing, acceptance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testing)</a:t>
            </a:r>
            <a:endParaRPr sz="1620">
              <a:latin typeface="Arial"/>
              <a:cs typeface="Arial"/>
            </a:endParaRPr>
          </a:p>
          <a:p>
            <a:pPr marL="1039559" marR="4572" lvl="2" indent="-170307">
              <a:lnSpc>
                <a:spcPct val="100699"/>
              </a:lnSpc>
              <a:buChar char="■"/>
              <a:tabLst>
                <a:tab pos="1040130" algn="l"/>
              </a:tabLst>
            </a:pP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When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a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Bug is found tests are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created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before the bug is addressed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(a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bug is not  an error in logic, it is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a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test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you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forgot to</a:t>
            </a:r>
            <a:r>
              <a:rPr sz="1620" spc="-23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write)</a:t>
            </a:r>
            <a:endParaRPr sz="1620">
              <a:latin typeface="Arial"/>
              <a:cs typeface="Arial"/>
            </a:endParaRPr>
          </a:p>
          <a:p>
            <a:pPr lvl="2">
              <a:spcBef>
                <a:spcPts val="36"/>
              </a:spcBef>
              <a:buClr>
                <a:srgbClr val="CC0000"/>
              </a:buClr>
              <a:buFont typeface="Arial"/>
              <a:buChar char="■"/>
            </a:pPr>
            <a:endParaRPr sz="1665">
              <a:latin typeface="Arial"/>
              <a:cs typeface="Arial"/>
            </a:endParaRPr>
          </a:p>
          <a:p>
            <a:pPr marL="11430">
              <a:lnSpc>
                <a:spcPts val="2588"/>
              </a:lnSpc>
            </a:pPr>
            <a:r>
              <a:rPr sz="2160" b="1" spc="-5" dirty="0">
                <a:latin typeface="Arial"/>
                <a:cs typeface="Arial"/>
              </a:rPr>
              <a:t>Kanban </a:t>
            </a:r>
            <a:r>
              <a:rPr sz="2160" b="1" dirty="0">
                <a:latin typeface="Arial"/>
                <a:cs typeface="Arial"/>
              </a:rPr>
              <a:t>for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development</a:t>
            </a:r>
            <a:endParaRPr sz="2160">
              <a:latin typeface="Arial"/>
              <a:cs typeface="Arial"/>
            </a:endParaRPr>
          </a:p>
          <a:p>
            <a:pPr marL="354330" indent="-170307">
              <a:lnSpc>
                <a:spcPts val="1940"/>
              </a:lnSpc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visual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board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pull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system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JIT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backlog/work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continuous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flow</a:t>
            </a:r>
            <a:endParaRPr sz="162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9050E-73DD-824A-8FC3-F349BB8877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105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785" y="271094"/>
            <a:ext cx="5728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is </a:t>
            </a:r>
            <a:r>
              <a:rPr sz="4400" dirty="0"/>
              <a:t>small </a:t>
            </a:r>
            <a:r>
              <a:rPr sz="4400" spc="-15" dirty="0"/>
              <a:t>batch </a:t>
            </a:r>
            <a:r>
              <a:rPr sz="4400" spc="-25" dirty="0"/>
              <a:t>size</a:t>
            </a:r>
            <a:r>
              <a:rPr sz="4400" spc="-55" dirty="0"/>
              <a:t> </a:t>
            </a:r>
            <a:r>
              <a:rPr sz="4400" spc="-25" dirty="0"/>
              <a:t>faster?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721230" y="1623479"/>
            <a:ext cx="5908802" cy="477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41693"/>
            <a:ext cx="3467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http://www.andrejkoelewijn.com/wp/2011/06/30/is-team-productivity-a-responsibility-of-the-product-owner/</a:t>
            </a:r>
            <a:endParaRPr sz="60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D0B98-A93F-F545-887C-60E787A98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6294" y="271094"/>
            <a:ext cx="2067306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75" dirty="0"/>
              <a:t>R</a:t>
            </a:r>
            <a:r>
              <a:rPr sz="4400" dirty="0"/>
              <a:t>e</a:t>
            </a:r>
            <a:r>
              <a:rPr sz="4400" spc="-35" dirty="0"/>
              <a:t>c</a:t>
            </a:r>
            <a:r>
              <a:rPr sz="4400" dirty="0"/>
              <a:t>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6794"/>
            <a:ext cx="7854950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spc="-60" dirty="0">
                <a:solidFill>
                  <a:srgbClr val="FFFFFF"/>
                </a:solidFill>
                <a:latin typeface="Carlito"/>
                <a:cs typeface="Carlito"/>
              </a:rPr>
              <a:t>Faster,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sz="30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008000"/>
                </a:solidFill>
                <a:latin typeface="Carlito"/>
                <a:cs typeface="Carlito"/>
              </a:rPr>
              <a:t>Sooner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planning,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3000" spc="-10" dirty="0">
                <a:solidFill>
                  <a:srgbClr val="008000"/>
                </a:solidFill>
                <a:latin typeface="Carlito"/>
                <a:cs typeface="Carlito"/>
              </a:rPr>
              <a:t>Adaptive</a:t>
            </a:r>
            <a:r>
              <a:rPr sz="3000" spc="-2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008000"/>
                </a:solidFill>
                <a:latin typeface="Carlito"/>
                <a:cs typeface="Carlito"/>
              </a:rPr>
              <a:t>Planning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More work,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90" dirty="0">
                <a:solidFill>
                  <a:srgbClr val="008000"/>
                </a:solidFill>
                <a:latin typeface="Arial"/>
                <a:cs typeface="Arial"/>
              </a:rPr>
              <a:t>‘Done’</a:t>
            </a:r>
            <a:endParaRPr sz="3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documentation,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3000" spc="-10" dirty="0">
                <a:solidFill>
                  <a:srgbClr val="008000"/>
                </a:solidFill>
                <a:latin typeface="Carlito"/>
                <a:cs typeface="Carlito"/>
              </a:rPr>
              <a:t>Just</a:t>
            </a:r>
            <a:r>
              <a:rPr sz="3000" spc="-7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008000"/>
                </a:solidFill>
                <a:latin typeface="Carlito"/>
                <a:cs typeface="Carlito"/>
              </a:rPr>
              <a:t>Enough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Lean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Cut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corners,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3000" spc="-15" dirty="0">
                <a:solidFill>
                  <a:srgbClr val="008000"/>
                </a:solidFill>
                <a:latin typeface="Carlito"/>
                <a:cs typeface="Carlito"/>
              </a:rPr>
              <a:t>Reduce</a:t>
            </a:r>
            <a:r>
              <a:rPr sz="3000" spc="-5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3000" spc="-40" dirty="0">
                <a:solidFill>
                  <a:srgbClr val="008000"/>
                </a:solidFill>
                <a:latin typeface="Carlito"/>
                <a:cs typeface="Carlito"/>
              </a:rPr>
              <a:t>Waste</a:t>
            </a:r>
            <a:endParaRPr sz="3000">
              <a:latin typeface="Carlito"/>
              <a:cs typeface="Carlito"/>
            </a:endParaRPr>
          </a:p>
          <a:p>
            <a:pPr marL="355600" marR="5080" indent="-342900">
              <a:lnSpc>
                <a:spcPct val="80000"/>
              </a:lnSpc>
              <a:spcBef>
                <a:spcPts val="72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135" dirty="0">
                <a:solidFill>
                  <a:srgbClr val="FFFFFF"/>
                </a:solidFill>
                <a:latin typeface="Arial"/>
                <a:cs typeface="Arial"/>
              </a:rPr>
              <a:t>Agile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3000" spc="-235" dirty="0">
                <a:solidFill>
                  <a:srgbClr val="FFFFFF"/>
                </a:solidFill>
                <a:latin typeface="Arial"/>
                <a:cs typeface="Arial"/>
              </a:rPr>
              <a:t>Lean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don’t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just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change 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development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process,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but enable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radical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change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organizational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culture, leadership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management practices that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line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with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business needs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social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values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norms of 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today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0890" y="271094"/>
            <a:ext cx="3547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75" dirty="0"/>
              <a:t>R</a:t>
            </a:r>
            <a:r>
              <a:rPr sz="4400" spc="-30" dirty="0"/>
              <a:t>e</a:t>
            </a:r>
            <a:r>
              <a:rPr sz="4400" spc="-110" dirty="0"/>
              <a:t>f</a:t>
            </a:r>
            <a:r>
              <a:rPr sz="4400" dirty="0"/>
              <a:t>e</a:t>
            </a:r>
            <a:r>
              <a:rPr sz="4400" spc="-60" dirty="0"/>
              <a:t>r</a:t>
            </a:r>
            <a:r>
              <a:rPr sz="4400" dirty="0"/>
              <a:t>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70"/>
            <a:ext cx="7788909" cy="30988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http://butunclebob.com/ArticleS.TimOttinger.MoreWork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http://butunclebob.com/ArticleS.TimOttinger.SoonerNotFaster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http://www.toyota-</a:t>
            </a:r>
            <a:endParaRPr sz="18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global.com/company/vision_philosophy/toyota_production_system/jidoka.html</a:t>
            </a:r>
            <a:endParaRPr sz="1800">
              <a:latin typeface="Carlito"/>
              <a:cs typeface="Carlito"/>
            </a:endParaRPr>
          </a:p>
          <a:p>
            <a:pPr marL="355600" marR="398145" indent="-3429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http://www.toyota- 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global.com/company/vision_philosophy/toyota_production_system/just-in- 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time.html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6"/>
              </a:rPr>
              <a:t>http://www.danube.com/docs/Intro_to_Agile.pdf</a:t>
            </a:r>
            <a:endParaRPr sz="1800">
              <a:latin typeface="Carlito"/>
              <a:cs typeface="Carlito"/>
            </a:endParaRPr>
          </a:p>
          <a:p>
            <a:pPr marL="355600" marR="80010" indent="-342900">
              <a:lnSpc>
                <a:spcPct val="100000"/>
              </a:lnSpc>
              <a:spcBef>
                <a:spcPts val="43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7"/>
              </a:rPr>
              <a:t>http://codebetter.com/darrellnorton/2005/02/02/lean-software-development- 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7"/>
              </a:rPr>
              <a:t>overview/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74422"/>
            <a:ext cx="815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risk </a:t>
            </a:r>
            <a:r>
              <a:rPr sz="4400" spc="-5" dirty="0"/>
              <a:t>management </a:t>
            </a:r>
            <a:r>
              <a:rPr sz="4400" dirty="0"/>
              <a:t>in</a:t>
            </a:r>
            <a:r>
              <a:rPr sz="4400" spc="-75" dirty="0"/>
              <a:t> </a:t>
            </a:r>
            <a:r>
              <a:rPr sz="4400" spc="-10" dirty="0"/>
              <a:t>SDLCs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661669" y="1125855"/>
            <a:ext cx="7940675" cy="5595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8" y="225490"/>
            <a:ext cx="3284221" cy="62709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115" y="1293244"/>
            <a:ext cx="8321612" cy="4111382"/>
          </a:xfrm>
          <a:prstGeom prst="rect">
            <a:avLst/>
          </a:prstGeom>
        </p:spPr>
        <p:txBody>
          <a:bodyPr vert="horz" wrap="square" lIns="0" tIns="14859" rIns="0" bIns="0" rtlCol="0">
            <a:spAutoFit/>
          </a:bodyPr>
          <a:lstStyle/>
          <a:p>
            <a:pPr marL="204026" indent="-193166">
              <a:spcBef>
                <a:spcPts val="117"/>
              </a:spcBef>
              <a:buClr>
                <a:srgbClr val="000000"/>
              </a:buClr>
              <a:buChar char="●"/>
              <a:tabLst>
                <a:tab pos="204596" algn="l"/>
              </a:tabLst>
            </a:pPr>
            <a:r>
              <a:rPr sz="1890" u="heavy" spc="9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http://www.extremeprogramming.org/</a:t>
            </a:r>
            <a:endParaRPr sz="1890">
              <a:latin typeface="Arial"/>
              <a:cs typeface="Arial"/>
            </a:endParaRPr>
          </a:p>
          <a:p>
            <a:pPr marL="204026" indent="-193166">
              <a:spcBef>
                <a:spcPts val="27"/>
              </a:spcBef>
              <a:buClr>
                <a:srgbClr val="000000"/>
              </a:buClr>
              <a:buChar char="●"/>
              <a:tabLst>
                <a:tab pos="204596" algn="l"/>
              </a:tabLst>
            </a:pPr>
            <a:r>
              <a:rPr sz="1890" u="heavy" spc="9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4"/>
              </a:rPr>
              <a:t>http://xprogramming.com</a:t>
            </a:r>
            <a:endParaRPr sz="1890">
              <a:latin typeface="Arial"/>
              <a:cs typeface="Arial"/>
            </a:endParaRPr>
          </a:p>
          <a:p>
            <a:pPr marL="204026" indent="-193166">
              <a:spcBef>
                <a:spcPts val="27"/>
              </a:spcBef>
              <a:buClr>
                <a:srgbClr val="000000"/>
              </a:buClr>
              <a:buChar char="●"/>
              <a:tabLst>
                <a:tab pos="204596" algn="l"/>
              </a:tabLst>
            </a:pPr>
            <a:r>
              <a:rPr sz="1890" u="heavy" spc="9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5"/>
              </a:rPr>
              <a:t>http://finance.groups.yahoo.com/group/kanbandev/</a:t>
            </a:r>
            <a:endParaRPr sz="1890">
              <a:latin typeface="Arial"/>
              <a:cs typeface="Arial"/>
            </a:endParaRPr>
          </a:p>
          <a:p>
            <a:pPr>
              <a:spcBef>
                <a:spcPts val="18"/>
              </a:spcBef>
              <a:buFont typeface="Arial"/>
              <a:buChar char="●"/>
            </a:pPr>
            <a:endParaRPr sz="1980">
              <a:latin typeface="Arial"/>
              <a:cs typeface="Arial"/>
            </a:endParaRPr>
          </a:p>
          <a:p>
            <a:pPr marL="204026" marR="165735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Takeuchi, Hirotaka; Nonaka, </a:t>
            </a:r>
            <a:r>
              <a:rPr sz="1890" spc="5" dirty="0">
                <a:latin typeface="Arial"/>
                <a:cs typeface="Arial"/>
              </a:rPr>
              <a:t>Ikujiro. </a:t>
            </a:r>
            <a:r>
              <a:rPr sz="1890" spc="9" dirty="0">
                <a:latin typeface="Arial"/>
                <a:cs typeface="Arial"/>
              </a:rPr>
              <a:t>"The </a:t>
            </a:r>
            <a:r>
              <a:rPr sz="1890" spc="14" dirty="0">
                <a:latin typeface="Arial"/>
                <a:cs typeface="Arial"/>
              </a:rPr>
              <a:t>New New </a:t>
            </a:r>
            <a:r>
              <a:rPr sz="1890" spc="9" dirty="0">
                <a:latin typeface="Arial"/>
                <a:cs typeface="Arial"/>
              </a:rPr>
              <a:t>Product Development  Game". Harvard Business</a:t>
            </a:r>
            <a:r>
              <a:rPr sz="1890" spc="-18" dirty="0">
                <a:latin typeface="Arial"/>
                <a:cs typeface="Arial"/>
              </a:rPr>
              <a:t> </a:t>
            </a:r>
            <a:r>
              <a:rPr sz="1890" spc="9" dirty="0">
                <a:latin typeface="Arial"/>
                <a:cs typeface="Arial"/>
              </a:rPr>
              <a:t>Review.</a:t>
            </a:r>
            <a:endParaRPr sz="1890">
              <a:latin typeface="Arial"/>
              <a:cs typeface="Arial"/>
            </a:endParaRPr>
          </a:p>
          <a:p>
            <a:pPr marL="204026" marR="776097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DeGrace, Peter; Stahl, Leslie Hulet </a:t>
            </a:r>
            <a:r>
              <a:rPr sz="1890" spc="14" dirty="0">
                <a:latin typeface="Arial"/>
                <a:cs typeface="Arial"/>
              </a:rPr>
              <a:t>(1990-10-01). </a:t>
            </a:r>
            <a:r>
              <a:rPr sz="1890" spc="9" dirty="0">
                <a:latin typeface="Arial"/>
                <a:cs typeface="Arial"/>
              </a:rPr>
              <a:t>Wicked problems,  </a:t>
            </a:r>
            <a:r>
              <a:rPr sz="1890" spc="14" dirty="0">
                <a:latin typeface="Arial"/>
                <a:cs typeface="Arial"/>
              </a:rPr>
              <a:t>righteous </a:t>
            </a:r>
            <a:r>
              <a:rPr sz="1890" spc="9" dirty="0">
                <a:latin typeface="Arial"/>
                <a:cs typeface="Arial"/>
              </a:rPr>
              <a:t>solutions. Prentice</a:t>
            </a:r>
            <a:r>
              <a:rPr sz="1890" spc="-18" dirty="0">
                <a:latin typeface="Arial"/>
                <a:cs typeface="Arial"/>
              </a:rPr>
              <a:t> </a:t>
            </a:r>
            <a:r>
              <a:rPr sz="1890" spc="5" dirty="0">
                <a:latin typeface="Arial"/>
                <a:cs typeface="Arial"/>
              </a:rPr>
              <a:t>Hall.</a:t>
            </a:r>
            <a:endParaRPr sz="1890">
              <a:latin typeface="Arial"/>
              <a:cs typeface="Arial"/>
            </a:endParaRPr>
          </a:p>
          <a:p>
            <a:pPr marL="204026" marR="4572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Kanban: Successful Evolutionary </a:t>
            </a:r>
            <a:r>
              <a:rPr sz="1890" spc="14" dirty="0">
                <a:latin typeface="Arial"/>
                <a:cs typeface="Arial"/>
              </a:rPr>
              <a:t>Change </a:t>
            </a:r>
            <a:r>
              <a:rPr sz="1890" spc="5" dirty="0">
                <a:latin typeface="Arial"/>
                <a:cs typeface="Arial"/>
              </a:rPr>
              <a:t>for </a:t>
            </a:r>
            <a:r>
              <a:rPr sz="1890" spc="9" dirty="0">
                <a:latin typeface="Arial"/>
                <a:cs typeface="Arial"/>
              </a:rPr>
              <a:t>Your Technology Business by  David J.</a:t>
            </a:r>
            <a:r>
              <a:rPr sz="1890" spc="-5" dirty="0">
                <a:latin typeface="Arial"/>
                <a:cs typeface="Arial"/>
              </a:rPr>
              <a:t> </a:t>
            </a:r>
            <a:r>
              <a:rPr sz="1890" spc="9" dirty="0">
                <a:latin typeface="Arial"/>
                <a:cs typeface="Arial"/>
              </a:rPr>
              <a:t>Anderson</a:t>
            </a:r>
            <a:endParaRPr sz="1890">
              <a:latin typeface="Arial"/>
              <a:cs typeface="Arial"/>
            </a:endParaRPr>
          </a:p>
          <a:p>
            <a:pPr marL="204026" marR="740664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Agile Software Development with </a:t>
            </a:r>
            <a:r>
              <a:rPr sz="1890" spc="14" dirty="0">
                <a:latin typeface="Arial"/>
                <a:cs typeface="Arial"/>
              </a:rPr>
              <a:t>Scrum by Ken </a:t>
            </a:r>
            <a:r>
              <a:rPr sz="1890" spc="9" dirty="0">
                <a:latin typeface="Arial"/>
                <a:cs typeface="Arial"/>
              </a:rPr>
              <a:t>Schwaber </a:t>
            </a:r>
            <a:r>
              <a:rPr sz="1890" spc="14" dirty="0">
                <a:latin typeface="Arial"/>
                <a:cs typeface="Arial"/>
              </a:rPr>
              <a:t>and Mike  </a:t>
            </a:r>
            <a:r>
              <a:rPr sz="1890" spc="9" dirty="0">
                <a:latin typeface="Arial"/>
                <a:cs typeface="Arial"/>
              </a:rPr>
              <a:t>Beedle</a:t>
            </a:r>
            <a:endParaRPr sz="1890">
              <a:latin typeface="Arial"/>
              <a:cs typeface="Arial"/>
            </a:endParaRPr>
          </a:p>
          <a:p>
            <a:pPr marL="204026" marR="1441895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14" dirty="0">
                <a:latin typeface="Arial"/>
                <a:cs typeface="Arial"/>
              </a:rPr>
              <a:t>Mary </a:t>
            </a:r>
            <a:r>
              <a:rPr sz="1890" spc="9" dirty="0">
                <a:latin typeface="Arial"/>
                <a:cs typeface="Arial"/>
              </a:rPr>
              <a:t>Poppendieck, </a:t>
            </a:r>
            <a:r>
              <a:rPr sz="1890" spc="14" dirty="0">
                <a:latin typeface="Arial"/>
                <a:cs typeface="Arial"/>
              </a:rPr>
              <a:t>Tom </a:t>
            </a:r>
            <a:r>
              <a:rPr sz="1890" spc="9" dirty="0">
                <a:latin typeface="Arial"/>
                <a:cs typeface="Arial"/>
              </a:rPr>
              <a:t>Poppendieck </a:t>
            </a:r>
            <a:r>
              <a:rPr sz="1890" spc="14" dirty="0">
                <a:latin typeface="Arial"/>
                <a:cs typeface="Arial"/>
              </a:rPr>
              <a:t>(2003), </a:t>
            </a:r>
            <a:r>
              <a:rPr sz="1890" spc="9" dirty="0">
                <a:latin typeface="Arial"/>
                <a:cs typeface="Arial"/>
              </a:rPr>
              <a:t>"Lean Software  Development: </a:t>
            </a:r>
            <a:r>
              <a:rPr sz="1890" spc="14" dirty="0">
                <a:latin typeface="Arial"/>
                <a:cs typeface="Arial"/>
              </a:rPr>
              <a:t>An </a:t>
            </a:r>
            <a:r>
              <a:rPr sz="1890" spc="9" dirty="0">
                <a:latin typeface="Arial"/>
                <a:cs typeface="Arial"/>
              </a:rPr>
              <a:t>Agile</a:t>
            </a:r>
            <a:r>
              <a:rPr sz="1890" spc="-23" dirty="0">
                <a:latin typeface="Arial"/>
                <a:cs typeface="Arial"/>
              </a:rPr>
              <a:t> </a:t>
            </a:r>
            <a:r>
              <a:rPr sz="1890" spc="5" dirty="0">
                <a:latin typeface="Arial"/>
                <a:cs typeface="Arial"/>
              </a:rPr>
              <a:t>Toolkit"</a:t>
            </a:r>
            <a:endParaRPr sz="189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CFE09-9B86-2441-B126-4F37A005AE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22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0269" y="271094"/>
            <a:ext cx="6365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n</a:t>
            </a:r>
            <a:r>
              <a:rPr sz="4400" spc="-20" dirty="0">
                <a:latin typeface="Arial"/>
                <a:cs typeface="Arial"/>
              </a:rPr>
              <a:t>otion </a:t>
            </a:r>
            <a:r>
              <a:rPr sz="4400" spc="-5" dirty="0">
                <a:latin typeface="Arial"/>
                <a:cs typeface="Arial"/>
              </a:rPr>
              <a:t>of </a:t>
            </a:r>
            <a:r>
              <a:rPr sz="4400" spc="-160" dirty="0">
                <a:latin typeface="Arial"/>
                <a:cs typeface="Arial"/>
              </a:rPr>
              <a:t>‘progress’ </a:t>
            </a:r>
            <a:r>
              <a:rPr sz="4400" spc="-280" dirty="0">
                <a:latin typeface="Arial"/>
                <a:cs typeface="Arial"/>
              </a:rPr>
              <a:t>vs.</a:t>
            </a:r>
            <a:r>
              <a:rPr sz="4400" spc="-780" dirty="0">
                <a:latin typeface="Arial"/>
                <a:cs typeface="Arial"/>
              </a:rPr>
              <a:t> </a:t>
            </a:r>
            <a:r>
              <a:rPr sz="4400" spc="-30" dirty="0">
                <a:latin typeface="Arial"/>
                <a:cs typeface="Arial"/>
              </a:rPr>
              <a:t>time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7077" y="1165186"/>
            <a:ext cx="7339203" cy="5468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-64132"/>
            <a:ext cx="7693660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Preamble </a:t>
            </a:r>
            <a:r>
              <a:rPr sz="4400" spc="-20" dirty="0"/>
              <a:t>to </a:t>
            </a:r>
            <a:r>
              <a:rPr sz="4400" dirty="0"/>
              <a:t>Agile</a:t>
            </a:r>
            <a:r>
              <a:rPr sz="4400" spc="-50" dirty="0"/>
              <a:t> </a:t>
            </a:r>
            <a:r>
              <a:rPr sz="4400" spc="-10" dirty="0"/>
              <a:t>Movement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09090"/>
            <a:ext cx="7927975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10">
              <a:lnSpc>
                <a:spcPct val="100000"/>
              </a:lnSpc>
              <a:spcBef>
                <a:spcPts val="100"/>
              </a:spcBef>
            </a:pPr>
            <a:r>
              <a:rPr sz="30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Software </a:t>
            </a:r>
            <a:r>
              <a:rPr sz="3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Crisis, </a:t>
            </a:r>
            <a:r>
              <a:rPr sz="3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1965-85:</a:t>
            </a:r>
            <a:r>
              <a:rPr sz="3000" dirty="0">
                <a:solidFill>
                  <a:srgbClr val="0000FF"/>
                </a:solidFill>
                <a:latin typeface="Carlito"/>
                <a:cs typeface="Carlito"/>
                <a:hlinkClick r:id="rId2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major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cause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of the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crisis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machines </a:t>
            </a:r>
            <a:r>
              <a:rPr sz="3000" spc="-25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become 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several orders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magnitude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more powerful! </a:t>
            </a:r>
            <a:r>
              <a:rPr sz="3000" spc="-13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put 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quite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bluntly: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as long as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there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sz="3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endParaRPr sz="30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machines,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programming was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problem at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all; 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had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000" spc="-35" dirty="0">
                <a:solidFill>
                  <a:srgbClr val="FFFFFF"/>
                </a:solidFill>
                <a:latin typeface="Carlito"/>
                <a:cs typeface="Carlito"/>
              </a:rPr>
              <a:t>few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weak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computers, programming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became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mild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problem,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now we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gigantic  computers, programming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become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equally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gigantic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problem. </a:t>
            </a:r>
            <a:r>
              <a:rPr sz="3000" spc="-285" dirty="0">
                <a:solidFill>
                  <a:srgbClr val="FFFFFF"/>
                </a:solidFill>
                <a:latin typeface="Arial"/>
                <a:cs typeface="Arial"/>
              </a:rPr>
              <a:t>— </a:t>
            </a:r>
            <a:r>
              <a:rPr sz="3000" i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Edsger </a:t>
            </a:r>
            <a:r>
              <a:rPr sz="3000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Dijkstra</a:t>
            </a:r>
            <a:r>
              <a:rPr sz="3000" i="1" spc="-10" dirty="0">
                <a:solidFill>
                  <a:srgbClr val="0000FF"/>
                </a:solidFill>
                <a:latin typeface="Carlito"/>
                <a:cs typeface="Carlito"/>
              </a:rPr>
              <a:t>, </a:t>
            </a:r>
            <a:r>
              <a:rPr sz="3000" i="1" spc="-5" dirty="0">
                <a:solidFill>
                  <a:srgbClr val="0000FF"/>
                </a:solidFill>
                <a:latin typeface="Carlito"/>
                <a:cs typeface="Carlito"/>
              </a:rPr>
              <a:t>The Humble  Programmer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BA4BA57FA12D479E8FCF8FD942997C" ma:contentTypeVersion="6" ma:contentTypeDescription="Create a new document." ma:contentTypeScope="" ma:versionID="4bdd49cedcc9409f29816716b0629a6d">
  <xsd:schema xmlns:xsd="http://www.w3.org/2001/XMLSchema" xmlns:xs="http://www.w3.org/2001/XMLSchema" xmlns:p="http://schemas.microsoft.com/office/2006/metadata/properties" xmlns:ns2="51f59b46-8a6c-4988-aec5-9eb0c0726cbd" targetNamespace="http://schemas.microsoft.com/office/2006/metadata/properties" ma:root="true" ma:fieldsID="60d31ac2e26611700448bcbcd802c4f1" ns2:_="">
    <xsd:import namespace="51f59b46-8a6c-4988-aec5-9eb0c0726c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59b46-8a6c-4988-aec5-9eb0c0726c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1E8C3F-B964-4101-A477-D1DD3F687B18}"/>
</file>

<file path=customXml/itemProps2.xml><?xml version="1.0" encoding="utf-8"?>
<ds:datastoreItem xmlns:ds="http://schemas.openxmlformats.org/officeDocument/2006/customXml" ds:itemID="{05AD14B4-7294-426A-8FE0-81C4363974DB}"/>
</file>

<file path=customXml/itemProps3.xml><?xml version="1.0" encoding="utf-8"?>
<ds:datastoreItem xmlns:ds="http://schemas.openxmlformats.org/officeDocument/2006/customXml" ds:itemID="{159CBD60-E362-4635-A037-53BE41B39D50}"/>
</file>

<file path=docProps/app.xml><?xml version="1.0" encoding="utf-8"?>
<Properties xmlns="http://schemas.openxmlformats.org/officeDocument/2006/extended-properties" xmlns:vt="http://schemas.openxmlformats.org/officeDocument/2006/docPropsVTypes">
  <Template>{A9D848EA-2567-1D4F-B06C-1C6949BD1BC7}tf10001079</Template>
  <TotalTime>82</TotalTime>
  <Words>3663</Words>
  <Application>Microsoft Macintosh PowerPoint</Application>
  <PresentationFormat>On-screen Show (4:3)</PresentationFormat>
  <Paragraphs>557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Carlito</vt:lpstr>
      <vt:lpstr>Century Gothic</vt:lpstr>
      <vt:lpstr>Times New Roman</vt:lpstr>
      <vt:lpstr>Verdana</vt:lpstr>
      <vt:lpstr>Vapor Trail</vt:lpstr>
      <vt:lpstr>Agile and Lean  Software Development</vt:lpstr>
      <vt:lpstr>As a contrast, what are consumer  internet companies doing?</vt:lpstr>
      <vt:lpstr>adoption @ net speed!!!</vt:lpstr>
      <vt:lpstr>darwin at work on internet</vt:lpstr>
      <vt:lpstr>yet, our product development sucks!</vt:lpstr>
      <vt:lpstr>Let’s understand the ‘craft’ first…</vt:lpstr>
      <vt:lpstr>risk management in SDLCs</vt:lpstr>
      <vt:lpstr>notion of ‘progress’ vs. time</vt:lpstr>
      <vt:lpstr>Preamble to Agile Movement</vt:lpstr>
      <vt:lpstr>Software Crisis</vt:lpstr>
      <vt:lpstr>and the response?</vt:lpstr>
      <vt:lpstr>…and the result?…good start…</vt:lpstr>
      <vt:lpstr>…but poor finish!</vt:lpstr>
      <vt:lpstr>Why?</vt:lpstr>
      <vt:lpstr>What is the most important part in these  two machines?</vt:lpstr>
      <vt:lpstr>Agility vs. Discipline?</vt:lpstr>
      <vt:lpstr>Advent of Agile and Lean Methodologies</vt:lpstr>
      <vt:lpstr>PowerPoint Presentation</vt:lpstr>
      <vt:lpstr>What is agile really all about?</vt:lpstr>
      <vt:lpstr>PowerPoint Presentation</vt:lpstr>
      <vt:lpstr>test-code-refactor loop</vt:lpstr>
      <vt:lpstr>feedback loop in agile lifecycles</vt:lpstr>
      <vt:lpstr>agile lifecycle – big picture</vt:lpstr>
      <vt:lpstr>from daily builds to project</vt:lpstr>
      <vt:lpstr>Scrum</vt:lpstr>
      <vt:lpstr>What’s happening here?</vt:lpstr>
      <vt:lpstr>Feedback Loops in Traditional Techniques  vs. Agile Techniques</vt:lpstr>
      <vt:lpstr>Agile Development Value Proposition</vt:lpstr>
      <vt:lpstr>Does Agile work?</vt:lpstr>
      <vt:lpstr>XP - eXtreme Programming</vt:lpstr>
      <vt:lpstr>XP - eXtreme Programming</vt:lpstr>
      <vt:lpstr>PowerPoint Presentation</vt:lpstr>
      <vt:lpstr>What is Lean?</vt:lpstr>
      <vt:lpstr>Lean Thinking</vt:lpstr>
      <vt:lpstr>PowerPoint Presentation</vt:lpstr>
      <vt:lpstr>Lean Principles</vt:lpstr>
      <vt:lpstr>Wastes in Lean</vt:lpstr>
      <vt:lpstr>How they manifest?</vt:lpstr>
      <vt:lpstr>PowerPoint Presentation</vt:lpstr>
      <vt:lpstr>PowerPoint Presentation</vt:lpstr>
      <vt:lpstr>Lean Software Development</vt:lpstr>
      <vt:lpstr>Optimize the Whole</vt:lpstr>
      <vt:lpstr>Eliminate Waste</vt:lpstr>
      <vt:lpstr>Wastes in Software Development</vt:lpstr>
      <vt:lpstr>Build Quality In</vt:lpstr>
      <vt:lpstr>Learn Constantly</vt:lpstr>
      <vt:lpstr>Learn Fast</vt:lpstr>
      <vt:lpstr>Keep Getting Better</vt:lpstr>
      <vt:lpstr>Engage Everyone</vt:lpstr>
      <vt:lpstr>Kanban System</vt:lpstr>
      <vt:lpstr>How Kanban helps achieve “Just-  in-Time”</vt:lpstr>
      <vt:lpstr>Kanban - 3 basic principles</vt:lpstr>
      <vt:lpstr>Kanban - 5 Core Properties</vt:lpstr>
      <vt:lpstr>Kanban</vt:lpstr>
      <vt:lpstr>Kanban: Start 1</vt:lpstr>
      <vt:lpstr>Kanban: Start 2</vt:lpstr>
      <vt:lpstr>Kanban: Start 3</vt:lpstr>
      <vt:lpstr>Kanban: Mechanics</vt:lpstr>
      <vt:lpstr>Scrumban: Flow</vt:lpstr>
      <vt:lpstr>Kanban: Flow</vt:lpstr>
      <vt:lpstr>Why Kanban in Software  Engineering?</vt:lpstr>
      <vt:lpstr>Lean Startup Principles</vt:lpstr>
      <vt:lpstr>does iterating help?</vt:lpstr>
      <vt:lpstr>are small teams more productive?</vt:lpstr>
      <vt:lpstr>does colocation impact team performance?</vt:lpstr>
      <vt:lpstr>Highlights from each ...</vt:lpstr>
      <vt:lpstr>is small batch size faster?</vt:lpstr>
      <vt:lpstr>Recap</vt:lpstr>
      <vt:lpstr>References</vt:lpstr>
      <vt:lpstr>Resources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and Lean  Software Development</dc:title>
  <cp:lastModifiedBy>Dr. Arun Kumar C (CSE)</cp:lastModifiedBy>
  <cp:revision>30</cp:revision>
  <dcterms:created xsi:type="dcterms:W3CDTF">2021-02-21T10:05:12Z</dcterms:created>
  <dcterms:modified xsi:type="dcterms:W3CDTF">2021-03-02T06:59:46Z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2013-01-12T00:00:00Z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2021-02-21T00:00:00Z</vt:filetime>
  </property>
  <property fmtid="{D5CDD505-2E9C-101B-9397-08002B2CF9AE}" pid="5" name="ContentTypeId">
    <vt:lpwstr>0x01010026BA4BA57FA12D479E8FCF8FD942997C</vt:lpwstr>
  </property>
</Properties>
</file>